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B92841BE-D918-E5A6-807C-783334C25A61}"/>
              </a:ext>
            </a:extLst>
          </p:cNvPr>
          <p:cNvSpPr>
            <a:spLocks noGrp="1"/>
          </p:cNvSpPr>
          <p:nvPr>
            <p:ph type="ctrTitle"/>
          </p:nvPr>
        </p:nvSpPr>
        <p:spPr>
          <a:xfrm>
            <a:off x="1524000" y="1122363"/>
            <a:ext cx="9144000" cy="2387600"/>
          </a:xfrm>
        </p:spPr>
        <p:txBody>
          <a:bodyPr anchor="b"/>
          <a:lstStyle>
            <a:lvl1pPr algn="ctr">
              <a:defRPr sz="6000"/>
            </a:lvl1pPr>
          </a:lstStyle>
          <a:p>
            <a:r>
              <a:rPr lang="lt-LT"/>
              <a:t>Spustelėję redaguokite stilių</a:t>
            </a:r>
          </a:p>
        </p:txBody>
      </p:sp>
      <p:sp>
        <p:nvSpPr>
          <p:cNvPr id="3" name="Antrinis pavadinimas 2">
            <a:extLst>
              <a:ext uri="{FF2B5EF4-FFF2-40B4-BE49-F238E27FC236}">
                <a16:creationId xmlns:a16="http://schemas.microsoft.com/office/drawing/2014/main" id="{BB406644-15D2-0E94-E088-2CD0060820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t-LT"/>
              <a:t>Spustelėkite norėdami redaguoti šablono paantraštės stilių</a:t>
            </a:r>
          </a:p>
        </p:txBody>
      </p:sp>
      <p:sp>
        <p:nvSpPr>
          <p:cNvPr id="4" name="Datos vietos rezervavimo ženklas 3">
            <a:extLst>
              <a:ext uri="{FF2B5EF4-FFF2-40B4-BE49-F238E27FC236}">
                <a16:creationId xmlns:a16="http://schemas.microsoft.com/office/drawing/2014/main" id="{B1D66618-478A-6568-8C39-BEFEBC342860}"/>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5" name="Poraštės vietos rezervavimo ženklas 4">
            <a:extLst>
              <a:ext uri="{FF2B5EF4-FFF2-40B4-BE49-F238E27FC236}">
                <a16:creationId xmlns:a16="http://schemas.microsoft.com/office/drawing/2014/main" id="{321338B4-65BB-B3ED-BD90-8FC712C1BEFA}"/>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4A77A737-4368-9728-D36F-B62ADE28FC54}"/>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2767990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CDBF54B7-4A5A-5D6A-E80A-19F2F793D2AF}"/>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88D40782-B87A-6465-9ACA-7B367A70FE93}"/>
              </a:ext>
            </a:extLst>
          </p:cNvPr>
          <p:cNvSpPr>
            <a:spLocks noGrp="1"/>
          </p:cNvSpPr>
          <p:nvPr>
            <p:ph idx="1"/>
          </p:nvPr>
        </p:nvSpPr>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AA94B937-DFF1-A07F-28FD-80DCFBDAA663}"/>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5" name="Poraštės vietos rezervavimo ženklas 4">
            <a:extLst>
              <a:ext uri="{FF2B5EF4-FFF2-40B4-BE49-F238E27FC236}">
                <a16:creationId xmlns:a16="http://schemas.microsoft.com/office/drawing/2014/main" id="{E227655E-ECAF-6280-40E7-8F6BE17FEDF4}"/>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EDBCD918-28E9-7805-001F-0AE98C991AB8}"/>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1494054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3B06FBA-4389-4892-FE66-50B54D53349E}"/>
              </a:ext>
            </a:extLst>
          </p:cNvPr>
          <p:cNvSpPr>
            <a:spLocks noGrp="1"/>
          </p:cNvSpPr>
          <p:nvPr>
            <p:ph type="title"/>
          </p:nvPr>
        </p:nvSpPr>
        <p:spPr>
          <a:xfrm>
            <a:off x="831850" y="1709738"/>
            <a:ext cx="10515600" cy="2852737"/>
          </a:xfrm>
        </p:spPr>
        <p:txBody>
          <a:bodyPr anchor="b"/>
          <a:lstStyle>
            <a:lvl1pPr>
              <a:defRPr sz="6000"/>
            </a:lvl1pPr>
          </a:lstStyle>
          <a:p>
            <a:r>
              <a:rPr lang="lt-LT"/>
              <a:t>Spustelėję redaguokite stilių</a:t>
            </a:r>
          </a:p>
        </p:txBody>
      </p:sp>
      <p:sp>
        <p:nvSpPr>
          <p:cNvPr id="3" name="Teksto vietos rezervavimo ženklas 2">
            <a:extLst>
              <a:ext uri="{FF2B5EF4-FFF2-40B4-BE49-F238E27FC236}">
                <a16:creationId xmlns:a16="http://schemas.microsoft.com/office/drawing/2014/main" id="{84643AF1-4BB9-7EE9-5D4E-7A17F4079D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t-LT"/>
              <a:t>Spustelėkite, kad galėtumėte redaguoti šablono teksto stilius</a:t>
            </a:r>
          </a:p>
        </p:txBody>
      </p:sp>
      <p:sp>
        <p:nvSpPr>
          <p:cNvPr id="4" name="Datos vietos rezervavimo ženklas 3">
            <a:extLst>
              <a:ext uri="{FF2B5EF4-FFF2-40B4-BE49-F238E27FC236}">
                <a16:creationId xmlns:a16="http://schemas.microsoft.com/office/drawing/2014/main" id="{2B34D01D-1A87-A51D-F08E-F3EE7A212251}"/>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5" name="Poraštės vietos rezervavimo ženklas 4">
            <a:extLst>
              <a:ext uri="{FF2B5EF4-FFF2-40B4-BE49-F238E27FC236}">
                <a16:creationId xmlns:a16="http://schemas.microsoft.com/office/drawing/2014/main" id="{A148A0F0-3909-8DD9-8278-FE73EC8F4826}"/>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1A85B33B-3576-6330-2A40-AA46857B0E32}"/>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1497354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F041DA6-0CF4-62D9-A1C2-A7C6D3A2A602}"/>
              </a:ext>
            </a:extLst>
          </p:cNvPr>
          <p:cNvSpPr>
            <a:spLocks noGrp="1"/>
          </p:cNvSpPr>
          <p:nvPr>
            <p:ph type="title"/>
          </p:nvPr>
        </p:nvSpPr>
        <p:spPr/>
        <p:txBody>
          <a:bodyPr/>
          <a:lstStyle/>
          <a:p>
            <a:r>
              <a:rPr lang="lt-LT"/>
              <a:t>Spustelėję redaguokite stilių</a:t>
            </a:r>
          </a:p>
        </p:txBody>
      </p:sp>
      <p:sp>
        <p:nvSpPr>
          <p:cNvPr id="3" name="Turinio vietos rezervavimo ženklas 2">
            <a:extLst>
              <a:ext uri="{FF2B5EF4-FFF2-40B4-BE49-F238E27FC236}">
                <a16:creationId xmlns:a16="http://schemas.microsoft.com/office/drawing/2014/main" id="{ADE27438-8593-864E-2B34-7AE9659D5D3C}"/>
              </a:ext>
            </a:extLst>
          </p:cNvPr>
          <p:cNvSpPr>
            <a:spLocks noGrp="1"/>
          </p:cNvSpPr>
          <p:nvPr>
            <p:ph sz="half" idx="1"/>
          </p:nvPr>
        </p:nvSpPr>
        <p:spPr>
          <a:xfrm>
            <a:off x="838200" y="1825625"/>
            <a:ext cx="5181600" cy="435133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urinio vietos rezervavimo ženklas 3">
            <a:extLst>
              <a:ext uri="{FF2B5EF4-FFF2-40B4-BE49-F238E27FC236}">
                <a16:creationId xmlns:a16="http://schemas.microsoft.com/office/drawing/2014/main" id="{346E8621-5873-806F-9A1A-83A4616AD1D4}"/>
              </a:ext>
            </a:extLst>
          </p:cNvPr>
          <p:cNvSpPr>
            <a:spLocks noGrp="1"/>
          </p:cNvSpPr>
          <p:nvPr>
            <p:ph sz="half" idx="2"/>
          </p:nvPr>
        </p:nvSpPr>
        <p:spPr>
          <a:xfrm>
            <a:off x="6172200" y="1825625"/>
            <a:ext cx="5181600" cy="435133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Datos vietos rezervavimo ženklas 4">
            <a:extLst>
              <a:ext uri="{FF2B5EF4-FFF2-40B4-BE49-F238E27FC236}">
                <a16:creationId xmlns:a16="http://schemas.microsoft.com/office/drawing/2014/main" id="{F11E35B9-2328-43C3-87B4-7AB5DC622BC3}"/>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6" name="Poraštės vietos rezervavimo ženklas 5">
            <a:extLst>
              <a:ext uri="{FF2B5EF4-FFF2-40B4-BE49-F238E27FC236}">
                <a16:creationId xmlns:a16="http://schemas.microsoft.com/office/drawing/2014/main" id="{25497BF9-F55D-F8FE-249C-8FBFBCE9AB4B}"/>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58057723-788B-732C-AA8B-0D882F57AD8D}"/>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1395692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D3EC3890-9B34-D1A7-0BF6-E032B72FA2F2}"/>
              </a:ext>
            </a:extLst>
          </p:cNvPr>
          <p:cNvSpPr>
            <a:spLocks noGrp="1"/>
          </p:cNvSpPr>
          <p:nvPr>
            <p:ph type="title"/>
          </p:nvPr>
        </p:nvSpPr>
        <p:spPr>
          <a:xfrm>
            <a:off x="839788" y="365125"/>
            <a:ext cx="10515600" cy="1325563"/>
          </a:xfrm>
        </p:spPr>
        <p:txBody>
          <a:bodyPr/>
          <a:lstStyle/>
          <a:p>
            <a:r>
              <a:rPr lang="lt-LT"/>
              <a:t>Spustelėję redaguokite stilių</a:t>
            </a:r>
          </a:p>
        </p:txBody>
      </p:sp>
      <p:sp>
        <p:nvSpPr>
          <p:cNvPr id="3" name="Teksto vietos rezervavimo ženklas 2">
            <a:extLst>
              <a:ext uri="{FF2B5EF4-FFF2-40B4-BE49-F238E27FC236}">
                <a16:creationId xmlns:a16="http://schemas.microsoft.com/office/drawing/2014/main" id="{3514A1C9-60CC-CAB2-B410-1AE498FC28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4" name="Turinio vietos rezervavimo ženklas 3">
            <a:extLst>
              <a:ext uri="{FF2B5EF4-FFF2-40B4-BE49-F238E27FC236}">
                <a16:creationId xmlns:a16="http://schemas.microsoft.com/office/drawing/2014/main" id="{CC307133-0612-23B2-EFDB-5FE836CB901B}"/>
              </a:ext>
            </a:extLst>
          </p:cNvPr>
          <p:cNvSpPr>
            <a:spLocks noGrp="1"/>
          </p:cNvSpPr>
          <p:nvPr>
            <p:ph sz="half" idx="2"/>
          </p:nvPr>
        </p:nvSpPr>
        <p:spPr>
          <a:xfrm>
            <a:off x="839788" y="2505075"/>
            <a:ext cx="5157787" cy="368458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Teksto vietos rezervavimo ženklas 4">
            <a:extLst>
              <a:ext uri="{FF2B5EF4-FFF2-40B4-BE49-F238E27FC236}">
                <a16:creationId xmlns:a16="http://schemas.microsoft.com/office/drawing/2014/main" id="{3D73C3BB-BFB4-2706-81E0-F392EE5820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kad galėtumėte redaguoti šablono teksto stilius</a:t>
            </a:r>
          </a:p>
        </p:txBody>
      </p:sp>
      <p:sp>
        <p:nvSpPr>
          <p:cNvPr id="6" name="Turinio vietos rezervavimo ženklas 5">
            <a:extLst>
              <a:ext uri="{FF2B5EF4-FFF2-40B4-BE49-F238E27FC236}">
                <a16:creationId xmlns:a16="http://schemas.microsoft.com/office/drawing/2014/main" id="{998794D1-6A97-1425-AF24-D72515BB7956}"/>
              </a:ext>
            </a:extLst>
          </p:cNvPr>
          <p:cNvSpPr>
            <a:spLocks noGrp="1"/>
          </p:cNvSpPr>
          <p:nvPr>
            <p:ph sz="quarter" idx="4"/>
          </p:nvPr>
        </p:nvSpPr>
        <p:spPr>
          <a:xfrm>
            <a:off x="6172200" y="2505075"/>
            <a:ext cx="5183188" cy="3684588"/>
          </a:xfrm>
        </p:spPr>
        <p:txBody>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7" name="Datos vietos rezervavimo ženklas 6">
            <a:extLst>
              <a:ext uri="{FF2B5EF4-FFF2-40B4-BE49-F238E27FC236}">
                <a16:creationId xmlns:a16="http://schemas.microsoft.com/office/drawing/2014/main" id="{7A343B87-A324-0BAE-DBB2-9A82B66EF9E3}"/>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8" name="Poraštės vietos rezervavimo ženklas 7">
            <a:extLst>
              <a:ext uri="{FF2B5EF4-FFF2-40B4-BE49-F238E27FC236}">
                <a16:creationId xmlns:a16="http://schemas.microsoft.com/office/drawing/2014/main" id="{FAE1C153-7558-14CE-28F1-F99E32112D2E}"/>
              </a:ext>
            </a:extLst>
          </p:cNvPr>
          <p:cNvSpPr>
            <a:spLocks noGrp="1"/>
          </p:cNvSpPr>
          <p:nvPr>
            <p:ph type="ftr" sz="quarter" idx="11"/>
          </p:nvPr>
        </p:nvSpPr>
        <p:spPr/>
        <p:txBody>
          <a:bodyPr/>
          <a:lstStyle/>
          <a:p>
            <a:endParaRPr lang="lt-LT"/>
          </a:p>
        </p:txBody>
      </p:sp>
      <p:sp>
        <p:nvSpPr>
          <p:cNvPr id="9" name="Skaidrės numerio vietos rezervavimo ženklas 8">
            <a:extLst>
              <a:ext uri="{FF2B5EF4-FFF2-40B4-BE49-F238E27FC236}">
                <a16:creationId xmlns:a16="http://schemas.microsoft.com/office/drawing/2014/main" id="{608ADCFB-6396-2AFE-95FC-B835E584E1B0}"/>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1330575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A0A90A0-BE91-8BBF-6FDE-6978BF4AB198}"/>
              </a:ext>
            </a:extLst>
          </p:cNvPr>
          <p:cNvSpPr>
            <a:spLocks noGrp="1"/>
          </p:cNvSpPr>
          <p:nvPr>
            <p:ph type="title"/>
          </p:nvPr>
        </p:nvSpPr>
        <p:spPr/>
        <p:txBody>
          <a:bodyPr/>
          <a:lstStyle/>
          <a:p>
            <a:r>
              <a:rPr lang="lt-LT"/>
              <a:t>Spustelėję redaguokite stilių</a:t>
            </a:r>
          </a:p>
        </p:txBody>
      </p:sp>
      <p:sp>
        <p:nvSpPr>
          <p:cNvPr id="3" name="Datos vietos rezervavimo ženklas 2">
            <a:extLst>
              <a:ext uri="{FF2B5EF4-FFF2-40B4-BE49-F238E27FC236}">
                <a16:creationId xmlns:a16="http://schemas.microsoft.com/office/drawing/2014/main" id="{4C215B42-82FF-096A-6862-E4661CC6C030}"/>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4" name="Poraštės vietos rezervavimo ženklas 3">
            <a:extLst>
              <a:ext uri="{FF2B5EF4-FFF2-40B4-BE49-F238E27FC236}">
                <a16:creationId xmlns:a16="http://schemas.microsoft.com/office/drawing/2014/main" id="{8DEB7B40-B2D2-2A35-AAF2-3D3618BD7EBD}"/>
              </a:ext>
            </a:extLst>
          </p:cNvPr>
          <p:cNvSpPr>
            <a:spLocks noGrp="1"/>
          </p:cNvSpPr>
          <p:nvPr>
            <p:ph type="ftr" sz="quarter" idx="11"/>
          </p:nvPr>
        </p:nvSpPr>
        <p:spPr/>
        <p:txBody>
          <a:bodyPr/>
          <a:lstStyle/>
          <a:p>
            <a:endParaRPr lang="lt-LT"/>
          </a:p>
        </p:txBody>
      </p:sp>
      <p:sp>
        <p:nvSpPr>
          <p:cNvPr id="5" name="Skaidrės numerio vietos rezervavimo ženklas 4">
            <a:extLst>
              <a:ext uri="{FF2B5EF4-FFF2-40B4-BE49-F238E27FC236}">
                <a16:creationId xmlns:a16="http://schemas.microsoft.com/office/drawing/2014/main" id="{5D048571-733E-F4FD-9ED3-DDBE7C93933D}"/>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2003572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a:extLst>
              <a:ext uri="{FF2B5EF4-FFF2-40B4-BE49-F238E27FC236}">
                <a16:creationId xmlns:a16="http://schemas.microsoft.com/office/drawing/2014/main" id="{D779B656-52E4-8807-1516-1706070608B1}"/>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3" name="Poraštės vietos rezervavimo ženklas 2">
            <a:extLst>
              <a:ext uri="{FF2B5EF4-FFF2-40B4-BE49-F238E27FC236}">
                <a16:creationId xmlns:a16="http://schemas.microsoft.com/office/drawing/2014/main" id="{17543EE2-B1E5-CA85-2A15-79DB7B769A3D}"/>
              </a:ext>
            </a:extLst>
          </p:cNvPr>
          <p:cNvSpPr>
            <a:spLocks noGrp="1"/>
          </p:cNvSpPr>
          <p:nvPr>
            <p:ph type="ftr" sz="quarter" idx="11"/>
          </p:nvPr>
        </p:nvSpPr>
        <p:spPr/>
        <p:txBody>
          <a:bodyPr/>
          <a:lstStyle/>
          <a:p>
            <a:endParaRPr lang="lt-LT"/>
          </a:p>
        </p:txBody>
      </p:sp>
      <p:sp>
        <p:nvSpPr>
          <p:cNvPr id="4" name="Skaidrės numerio vietos rezervavimo ženklas 3">
            <a:extLst>
              <a:ext uri="{FF2B5EF4-FFF2-40B4-BE49-F238E27FC236}">
                <a16:creationId xmlns:a16="http://schemas.microsoft.com/office/drawing/2014/main" id="{D7687130-01B6-6996-3981-F924ABCF8AAB}"/>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1657489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71212CF8-1F36-3BFA-8DA4-D591EC851787}"/>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Turinio vietos rezervavimo ženklas 2">
            <a:extLst>
              <a:ext uri="{FF2B5EF4-FFF2-40B4-BE49-F238E27FC236}">
                <a16:creationId xmlns:a16="http://schemas.microsoft.com/office/drawing/2014/main" id="{D34433F7-1C0D-AAC7-BE27-0F0EE2C521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eksto vietos rezervavimo ženklas 3">
            <a:extLst>
              <a:ext uri="{FF2B5EF4-FFF2-40B4-BE49-F238E27FC236}">
                <a16:creationId xmlns:a16="http://schemas.microsoft.com/office/drawing/2014/main" id="{4E0AD45F-5FFA-C0A5-C742-94AEA1FE61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272614A1-5421-225C-DAC4-CA6884A38EBC}"/>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6" name="Poraštės vietos rezervavimo ženklas 5">
            <a:extLst>
              <a:ext uri="{FF2B5EF4-FFF2-40B4-BE49-F238E27FC236}">
                <a16:creationId xmlns:a16="http://schemas.microsoft.com/office/drawing/2014/main" id="{C36D9297-5A74-5431-BD46-E142BD272DB7}"/>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3CBDDD34-D4FF-9447-746A-1AB2C42CE8A9}"/>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2424933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0B80D4E8-8E05-7524-9039-791C1F824255}"/>
              </a:ext>
            </a:extLst>
          </p:cNvPr>
          <p:cNvSpPr>
            <a:spLocks noGrp="1"/>
          </p:cNvSpPr>
          <p:nvPr>
            <p:ph type="title"/>
          </p:nvPr>
        </p:nvSpPr>
        <p:spPr>
          <a:xfrm>
            <a:off x="839788" y="457200"/>
            <a:ext cx="3932237" cy="1600200"/>
          </a:xfrm>
        </p:spPr>
        <p:txBody>
          <a:bodyPr anchor="b"/>
          <a:lstStyle>
            <a:lvl1pPr>
              <a:defRPr sz="3200"/>
            </a:lvl1pPr>
          </a:lstStyle>
          <a:p>
            <a:r>
              <a:rPr lang="lt-LT"/>
              <a:t>Spustelėję redaguokite stilių</a:t>
            </a:r>
          </a:p>
        </p:txBody>
      </p:sp>
      <p:sp>
        <p:nvSpPr>
          <p:cNvPr id="3" name="Paveikslėlio vietos rezervavimo ženklas 2">
            <a:extLst>
              <a:ext uri="{FF2B5EF4-FFF2-40B4-BE49-F238E27FC236}">
                <a16:creationId xmlns:a16="http://schemas.microsoft.com/office/drawing/2014/main" id="{152CD2F0-F1EB-BAF9-DFB0-7E6F3B9775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a:extLst>
              <a:ext uri="{FF2B5EF4-FFF2-40B4-BE49-F238E27FC236}">
                <a16:creationId xmlns:a16="http://schemas.microsoft.com/office/drawing/2014/main" id="{4400877B-6882-FAFF-037A-29F3EB5DB7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Spustelėkite, kad galėtumėte redaguoti šablono teksto stilius</a:t>
            </a:r>
          </a:p>
        </p:txBody>
      </p:sp>
      <p:sp>
        <p:nvSpPr>
          <p:cNvPr id="5" name="Datos vietos rezervavimo ženklas 4">
            <a:extLst>
              <a:ext uri="{FF2B5EF4-FFF2-40B4-BE49-F238E27FC236}">
                <a16:creationId xmlns:a16="http://schemas.microsoft.com/office/drawing/2014/main" id="{9388AEE5-C0A5-4110-769C-D50A354BDE3C}"/>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6" name="Poraštės vietos rezervavimo ženklas 5">
            <a:extLst>
              <a:ext uri="{FF2B5EF4-FFF2-40B4-BE49-F238E27FC236}">
                <a16:creationId xmlns:a16="http://schemas.microsoft.com/office/drawing/2014/main" id="{C672B26F-3BAC-9831-8D97-8910D7D42EE9}"/>
              </a:ext>
            </a:extLst>
          </p:cNvPr>
          <p:cNvSpPr>
            <a:spLocks noGrp="1"/>
          </p:cNvSpPr>
          <p:nvPr>
            <p:ph type="ftr" sz="quarter" idx="11"/>
          </p:nvPr>
        </p:nvSpPr>
        <p:spPr/>
        <p:txBody>
          <a:bodyPr/>
          <a:lstStyle/>
          <a:p>
            <a:endParaRPr lang="lt-LT"/>
          </a:p>
        </p:txBody>
      </p:sp>
      <p:sp>
        <p:nvSpPr>
          <p:cNvPr id="7" name="Skaidrės numerio vietos rezervavimo ženklas 6">
            <a:extLst>
              <a:ext uri="{FF2B5EF4-FFF2-40B4-BE49-F238E27FC236}">
                <a16:creationId xmlns:a16="http://schemas.microsoft.com/office/drawing/2014/main" id="{C00E3D4B-CF14-80B1-C079-0D63C499FC6B}"/>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287597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EC525954-1312-5187-6E13-F5F537A258A7}"/>
              </a:ext>
            </a:extLst>
          </p:cNvPr>
          <p:cNvSpPr>
            <a:spLocks noGrp="1"/>
          </p:cNvSpPr>
          <p:nvPr>
            <p:ph type="title"/>
          </p:nvPr>
        </p:nvSpPr>
        <p:spPr/>
        <p:txBody>
          <a:bodyPr/>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3109E4C5-6B0A-27F9-5BA1-2B1F75DC495E}"/>
              </a:ext>
            </a:extLst>
          </p:cNvPr>
          <p:cNvSpPr>
            <a:spLocks noGrp="1"/>
          </p:cNvSpPr>
          <p:nvPr>
            <p:ph type="body" orient="vert" idx="1"/>
          </p:nvPr>
        </p:nvSpPr>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E43A5BD7-F7FC-2706-3C81-BB0CDD0694CC}"/>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5" name="Poraštės vietos rezervavimo ženklas 4">
            <a:extLst>
              <a:ext uri="{FF2B5EF4-FFF2-40B4-BE49-F238E27FC236}">
                <a16:creationId xmlns:a16="http://schemas.microsoft.com/office/drawing/2014/main" id="{799A3787-E26B-5948-413E-1367B3BA93A3}"/>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BB2AA458-8DB0-CC88-1986-61C395F996A9}"/>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2228063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a:extLst>
              <a:ext uri="{FF2B5EF4-FFF2-40B4-BE49-F238E27FC236}">
                <a16:creationId xmlns:a16="http://schemas.microsoft.com/office/drawing/2014/main" id="{9F4038FF-E307-EF56-64CF-660E7E92EA5E}"/>
              </a:ext>
            </a:extLst>
          </p:cNvPr>
          <p:cNvSpPr>
            <a:spLocks noGrp="1"/>
          </p:cNvSpPr>
          <p:nvPr>
            <p:ph type="title" orient="vert"/>
          </p:nvPr>
        </p:nvSpPr>
        <p:spPr>
          <a:xfrm>
            <a:off x="8724900" y="365125"/>
            <a:ext cx="2628900" cy="5811838"/>
          </a:xfrm>
        </p:spPr>
        <p:txBody>
          <a:bodyPr vert="eaVert"/>
          <a:lstStyle/>
          <a:p>
            <a:r>
              <a:rPr lang="lt-LT"/>
              <a:t>Spustelėję redaguokite stilių</a:t>
            </a:r>
          </a:p>
        </p:txBody>
      </p:sp>
      <p:sp>
        <p:nvSpPr>
          <p:cNvPr id="3" name="Vertikalaus teksto vietos rezervavimo ženklas 2">
            <a:extLst>
              <a:ext uri="{FF2B5EF4-FFF2-40B4-BE49-F238E27FC236}">
                <a16:creationId xmlns:a16="http://schemas.microsoft.com/office/drawing/2014/main" id="{4D9DBDC0-17D0-FEBE-D5C6-758C70D6F53B}"/>
              </a:ext>
            </a:extLst>
          </p:cNvPr>
          <p:cNvSpPr>
            <a:spLocks noGrp="1"/>
          </p:cNvSpPr>
          <p:nvPr>
            <p:ph type="body" orient="vert" idx="1"/>
          </p:nvPr>
        </p:nvSpPr>
        <p:spPr>
          <a:xfrm>
            <a:off x="838200" y="365125"/>
            <a:ext cx="7734300" cy="5811838"/>
          </a:xfrm>
        </p:spPr>
        <p:txBody>
          <a:bodyPr vert="eaVert"/>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FCDB9D21-FD95-92AC-AC6E-7EC288E8F449}"/>
              </a:ext>
            </a:extLst>
          </p:cNvPr>
          <p:cNvSpPr>
            <a:spLocks noGrp="1"/>
          </p:cNvSpPr>
          <p:nvPr>
            <p:ph type="dt" sz="half" idx="10"/>
          </p:nvPr>
        </p:nvSpPr>
        <p:spPr/>
        <p:txBody>
          <a:bodyPr/>
          <a:lstStyle/>
          <a:p>
            <a:fld id="{9E894175-1142-44EB-A7B5-CDA784FF804E}" type="datetimeFigureOut">
              <a:rPr lang="lt-LT" smtClean="0"/>
              <a:t>2025-04-23</a:t>
            </a:fld>
            <a:endParaRPr lang="lt-LT"/>
          </a:p>
        </p:txBody>
      </p:sp>
      <p:sp>
        <p:nvSpPr>
          <p:cNvPr id="5" name="Poraštės vietos rezervavimo ženklas 4">
            <a:extLst>
              <a:ext uri="{FF2B5EF4-FFF2-40B4-BE49-F238E27FC236}">
                <a16:creationId xmlns:a16="http://schemas.microsoft.com/office/drawing/2014/main" id="{879AE1BF-BA1D-4C55-8CFF-F022FC5BFC5D}"/>
              </a:ext>
            </a:extLst>
          </p:cNvPr>
          <p:cNvSpPr>
            <a:spLocks noGrp="1"/>
          </p:cNvSpPr>
          <p:nvPr>
            <p:ph type="ftr" sz="quarter" idx="11"/>
          </p:nvPr>
        </p:nvSpPr>
        <p:spPr/>
        <p:txBody>
          <a:bodyPr/>
          <a:lstStyle/>
          <a:p>
            <a:endParaRPr lang="lt-LT"/>
          </a:p>
        </p:txBody>
      </p:sp>
      <p:sp>
        <p:nvSpPr>
          <p:cNvPr id="6" name="Skaidrės numerio vietos rezervavimo ženklas 5">
            <a:extLst>
              <a:ext uri="{FF2B5EF4-FFF2-40B4-BE49-F238E27FC236}">
                <a16:creationId xmlns:a16="http://schemas.microsoft.com/office/drawing/2014/main" id="{C741F5CC-F5D5-B08D-1832-03DDBC9F2C28}"/>
              </a:ext>
            </a:extLst>
          </p:cNvPr>
          <p:cNvSpPr>
            <a:spLocks noGrp="1"/>
          </p:cNvSpPr>
          <p:nvPr>
            <p:ph type="sldNum" sz="quarter" idx="12"/>
          </p:nvPr>
        </p:nvSpPr>
        <p:spPr/>
        <p:txBody>
          <a:bodyPr/>
          <a:lstStyle/>
          <a:p>
            <a:fld id="{6333A056-2964-4148-B88F-A45141474E02}" type="slidenum">
              <a:rPr lang="lt-LT" smtClean="0"/>
              <a:t>‹#›</a:t>
            </a:fld>
            <a:endParaRPr lang="lt-LT"/>
          </a:p>
        </p:txBody>
      </p:sp>
    </p:spTree>
    <p:extLst>
      <p:ext uri="{BB962C8B-B14F-4D97-AF65-F5344CB8AC3E}">
        <p14:creationId xmlns:p14="http://schemas.microsoft.com/office/powerpoint/2010/main" val="1929316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a:extLst>
              <a:ext uri="{FF2B5EF4-FFF2-40B4-BE49-F238E27FC236}">
                <a16:creationId xmlns:a16="http://schemas.microsoft.com/office/drawing/2014/main" id="{BBACA4A9-5596-2477-4FB9-6563A217FE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t-LT"/>
              <a:t>Spustelėję redaguokite stilių</a:t>
            </a:r>
          </a:p>
        </p:txBody>
      </p:sp>
      <p:sp>
        <p:nvSpPr>
          <p:cNvPr id="3" name="Teksto vietos rezervavimo ženklas 2">
            <a:extLst>
              <a:ext uri="{FF2B5EF4-FFF2-40B4-BE49-F238E27FC236}">
                <a16:creationId xmlns:a16="http://schemas.microsoft.com/office/drawing/2014/main" id="{C738D4FE-EEA7-AAE9-E67A-6846D92828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a:extLst>
              <a:ext uri="{FF2B5EF4-FFF2-40B4-BE49-F238E27FC236}">
                <a16:creationId xmlns:a16="http://schemas.microsoft.com/office/drawing/2014/main" id="{4BDF779F-6D6C-7E3C-29A8-61A51790F3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894175-1142-44EB-A7B5-CDA784FF804E}" type="datetimeFigureOut">
              <a:rPr lang="lt-LT" smtClean="0"/>
              <a:t>2025-04-23</a:t>
            </a:fld>
            <a:endParaRPr lang="lt-LT"/>
          </a:p>
        </p:txBody>
      </p:sp>
      <p:sp>
        <p:nvSpPr>
          <p:cNvPr id="5" name="Poraštės vietos rezervavimo ženklas 4">
            <a:extLst>
              <a:ext uri="{FF2B5EF4-FFF2-40B4-BE49-F238E27FC236}">
                <a16:creationId xmlns:a16="http://schemas.microsoft.com/office/drawing/2014/main" id="{DBFB2711-70C5-45CE-5D75-71B2EA45D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a:extLst>
              <a:ext uri="{FF2B5EF4-FFF2-40B4-BE49-F238E27FC236}">
                <a16:creationId xmlns:a16="http://schemas.microsoft.com/office/drawing/2014/main" id="{44107DB9-31E0-11AC-050B-078BA0CD94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33A056-2964-4148-B88F-A45141474E02}" type="slidenum">
              <a:rPr lang="lt-LT" smtClean="0"/>
              <a:t>‹#›</a:t>
            </a:fld>
            <a:endParaRPr lang="lt-LT"/>
          </a:p>
        </p:txBody>
      </p:sp>
    </p:spTree>
    <p:extLst>
      <p:ext uri="{BB962C8B-B14F-4D97-AF65-F5344CB8AC3E}">
        <p14:creationId xmlns:p14="http://schemas.microsoft.com/office/powerpoint/2010/main" val="28674928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E7788AC1-4A81-3908-5474-B0F7BE7A1027}"/>
              </a:ext>
            </a:extLst>
          </p:cNvPr>
          <p:cNvSpPr>
            <a:spLocks noGrp="1"/>
          </p:cNvSpPr>
          <p:nvPr>
            <p:ph type="ctrTitle"/>
          </p:nvPr>
        </p:nvSpPr>
        <p:spPr/>
        <p:txBody>
          <a:bodyPr>
            <a:normAutofit/>
          </a:bodyPr>
          <a:lstStyle/>
          <a:p>
            <a:r>
              <a:rPr lang="lt-LT" sz="3600" b="1" dirty="0">
                <a:effectLst/>
                <a:latin typeface="Palemonas" panose="02030603060206020803" pitchFamily="18" charset="0"/>
                <a:ea typeface="SimSun" panose="02010600030101010101" pitchFamily="2" charset="-122"/>
                <a:cs typeface="Times New Roman" panose="02020603050405020304" pitchFamily="18" charset="0"/>
              </a:rPr>
              <a:t>PALANGOS MIESTO SAVIVALDYBĖS JAUNIMO (14-29 M.) PROBLEMATIKOS IR POREIKIŲ TYRIMAS</a:t>
            </a:r>
            <a:endParaRPr lang="lt-LT" sz="3600" b="1" dirty="0"/>
          </a:p>
        </p:txBody>
      </p:sp>
      <p:sp>
        <p:nvSpPr>
          <p:cNvPr id="3" name="Antrinis pavadinimas 2">
            <a:extLst>
              <a:ext uri="{FF2B5EF4-FFF2-40B4-BE49-F238E27FC236}">
                <a16:creationId xmlns:a16="http://schemas.microsoft.com/office/drawing/2014/main" id="{B529C643-54C6-0E67-5EC7-A18397C110CA}"/>
              </a:ext>
            </a:extLst>
          </p:cNvPr>
          <p:cNvSpPr>
            <a:spLocks noGrp="1"/>
          </p:cNvSpPr>
          <p:nvPr>
            <p:ph type="subTitle" idx="1"/>
          </p:nvPr>
        </p:nvSpPr>
        <p:spPr>
          <a:xfrm>
            <a:off x="1524000" y="3971154"/>
            <a:ext cx="9144000" cy="1655762"/>
          </a:xfrm>
        </p:spPr>
        <p:txBody>
          <a:bodyPr/>
          <a:lstStyle/>
          <a:p>
            <a:r>
              <a:rPr lang="lt-LT" b="1" dirty="0">
                <a:latin typeface="Palemonas" panose="02030603060206020803" pitchFamily="18" charset="0"/>
                <a:ea typeface="Palemonas" panose="02030603060206020803" pitchFamily="18" charset="0"/>
              </a:rPr>
              <a:t>2023 m.</a:t>
            </a:r>
          </a:p>
        </p:txBody>
      </p:sp>
    </p:spTree>
    <p:extLst>
      <p:ext uri="{BB962C8B-B14F-4D97-AF65-F5344CB8AC3E}">
        <p14:creationId xmlns:p14="http://schemas.microsoft.com/office/powerpoint/2010/main" val="1868376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85EB017-2EBD-B805-1907-44EE7F08E6F8}"/>
              </a:ext>
            </a:extLst>
          </p:cNvPr>
          <p:cNvSpPr>
            <a:spLocks noGrp="1"/>
          </p:cNvSpPr>
          <p:nvPr>
            <p:ph type="title"/>
          </p:nvPr>
        </p:nvSpPr>
        <p:spPr/>
        <p:txBody>
          <a:bodyPr/>
          <a:lstStyle/>
          <a:p>
            <a:r>
              <a:rPr lang="lt-LT" dirty="0">
                <a:latin typeface="Palemonas" panose="02030603060206020803" pitchFamily="18" charset="0"/>
                <a:ea typeface="Palemonas" panose="02030603060206020803" pitchFamily="18" charset="0"/>
              </a:rPr>
              <a:t>APKLAUSOS STRUKTŪRA</a:t>
            </a:r>
          </a:p>
        </p:txBody>
      </p:sp>
      <p:sp>
        <p:nvSpPr>
          <p:cNvPr id="3" name="Turinio vietos rezervavimo ženklas 2">
            <a:extLst>
              <a:ext uri="{FF2B5EF4-FFF2-40B4-BE49-F238E27FC236}">
                <a16:creationId xmlns:a16="http://schemas.microsoft.com/office/drawing/2014/main" id="{237D8B98-086D-5822-4DD9-A97D94CA1D6B}"/>
              </a:ext>
            </a:extLst>
          </p:cNvPr>
          <p:cNvSpPr>
            <a:spLocks noGrp="1"/>
          </p:cNvSpPr>
          <p:nvPr>
            <p:ph idx="1"/>
          </p:nvPr>
        </p:nvSpPr>
        <p:spPr/>
        <p:txBody>
          <a:bodyPr>
            <a:normAutofit lnSpcReduction="10000"/>
          </a:bodyPr>
          <a:lstStyle/>
          <a:p>
            <a:r>
              <a:rPr lang="lt-LT" dirty="0">
                <a:latin typeface="Palemonas" panose="02030603060206020803" pitchFamily="18" charset="0"/>
                <a:ea typeface="Palemonas" panose="02030603060206020803" pitchFamily="18" charset="0"/>
              </a:rPr>
              <a:t>BENDRIEJI DUOMENYS</a:t>
            </a:r>
          </a:p>
          <a:p>
            <a:r>
              <a:rPr lang="lt-LT" dirty="0">
                <a:latin typeface="Palemonas" panose="02030603060206020803" pitchFamily="18" charset="0"/>
                <a:ea typeface="Palemonas" panose="02030603060206020803" pitchFamily="18" charset="0"/>
              </a:rPr>
              <a:t>MOKYMASIS IR STUDIJOS</a:t>
            </a:r>
          </a:p>
          <a:p>
            <a:r>
              <a:rPr lang="lt-LT" dirty="0">
                <a:latin typeface="Palemonas" panose="02030603060206020803" pitchFamily="18" charset="0"/>
                <a:ea typeface="Palemonas" panose="02030603060206020803" pitchFamily="18" charset="0"/>
              </a:rPr>
              <a:t>DARBAS</a:t>
            </a:r>
          </a:p>
          <a:p>
            <a:r>
              <a:rPr lang="lt-LT" dirty="0">
                <a:latin typeface="Palemonas" panose="02030603060206020803" pitchFamily="18" charset="0"/>
                <a:ea typeface="Palemonas" panose="02030603060206020803" pitchFamily="18" charset="0"/>
              </a:rPr>
              <a:t>LAISVALAIKIS</a:t>
            </a:r>
          </a:p>
          <a:p>
            <a:r>
              <a:rPr lang="lt-LT" dirty="0">
                <a:latin typeface="Palemonas" panose="02030603060206020803" pitchFamily="18" charset="0"/>
                <a:ea typeface="Palemonas" panose="02030603060206020803" pitchFamily="18" charset="0"/>
              </a:rPr>
              <a:t>PILIETIŠKUMAS</a:t>
            </a:r>
          </a:p>
          <a:p>
            <a:r>
              <a:rPr lang="lt-LT" dirty="0">
                <a:latin typeface="Palemonas" panose="02030603060206020803" pitchFamily="18" charset="0"/>
                <a:ea typeface="Palemonas" panose="02030603060206020803" pitchFamily="18" charset="0"/>
              </a:rPr>
              <a:t>GYVENIMO SĄLYGOS</a:t>
            </a:r>
          </a:p>
          <a:p>
            <a:r>
              <a:rPr lang="lt-LT" dirty="0">
                <a:latin typeface="Palemonas" panose="02030603060206020803" pitchFamily="18" charset="0"/>
                <a:ea typeface="Palemonas" panose="02030603060206020803" pitchFamily="18" charset="0"/>
              </a:rPr>
              <a:t>FIZINĖ IR PSICHINĖ SVEIKATA</a:t>
            </a:r>
          </a:p>
          <a:p>
            <a:r>
              <a:rPr lang="lt-LT" dirty="0">
                <a:latin typeface="Palemonas" panose="02030603060206020803" pitchFamily="18" charset="0"/>
                <a:ea typeface="Palemonas" panose="02030603060206020803" pitchFamily="18" charset="0"/>
              </a:rPr>
              <a:t>ĮPROČIAI IR GYVENIMO BŪDAS</a:t>
            </a:r>
          </a:p>
          <a:p>
            <a:r>
              <a:rPr lang="lt-LT" dirty="0">
                <a:latin typeface="Palemonas" panose="02030603060206020803" pitchFamily="18" charset="0"/>
                <a:ea typeface="Palemonas" panose="02030603060206020803" pitchFamily="18" charset="0"/>
              </a:rPr>
              <a:t>ŠEIMA, DRAUGAI IR KAIMYNYSTĖ</a:t>
            </a:r>
          </a:p>
        </p:txBody>
      </p:sp>
    </p:spTree>
    <p:extLst>
      <p:ext uri="{BB962C8B-B14F-4D97-AF65-F5344CB8AC3E}">
        <p14:creationId xmlns:p14="http://schemas.microsoft.com/office/powerpoint/2010/main" val="1761281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BENDRIEJI DUOMENYS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lstStyle/>
          <a:p>
            <a:pPr>
              <a:lnSpc>
                <a:spcPct val="100000"/>
              </a:lnSpc>
              <a:spcBef>
                <a:spcPts val="0"/>
              </a:spcBef>
            </a:pPr>
            <a:r>
              <a:rPr lang="lt-LT" dirty="0">
                <a:latin typeface="Palemonas" panose="02030603060206020803" pitchFamily="18" charset="0"/>
                <a:ea typeface="Calibri" panose="020F0502020204030204" pitchFamily="34" charset="0"/>
                <a:cs typeface="Times New Roman" panose="02020603050405020304" pitchFamily="18" charset="0"/>
              </a:rPr>
              <a:t>Apklausos anketą užpildė ir tyrime dalyvavo 170 respondentų. Apklausos pradžioje jiems buvo pateikti bendro pobūdžio klausimai, t. y. buvo teiraujamasi kokios jie lyties, amžiaus, kur yra gimę. Šie klausimai padeda susidaryti tyrime dalyvavusių respondentų demografinį portretą. </a:t>
            </a:r>
          </a:p>
          <a:p>
            <a:pPr>
              <a:lnSpc>
                <a:spcPct val="100000"/>
              </a:lnSpc>
              <a:spcBef>
                <a:spcPts val="0"/>
              </a:spcBef>
            </a:pPr>
            <a:r>
              <a:rPr lang="lt-LT" sz="1600" kern="100" dirty="0">
                <a:effectLst/>
                <a:latin typeface="Palemonas" panose="02030603060206020803" pitchFamily="18" charset="0"/>
                <a:ea typeface="Calibri" panose="020F0502020204030204" pitchFamily="34" charset="0"/>
                <a:cs typeface="Times New Roman" panose="02020603050405020304" pitchFamily="18" charset="0"/>
              </a:rPr>
              <a:t>Tyrime dalyvavo daugiau moteriškos lyties respondentų – 124 arba 73 proc. tyrime dalyvavusių respondentų. Vyriškos lyties respondentų buvo 46 (27 proc.) iš visų respondentų. Nebuvo respondentų kurie nepageidavo nurodyti savo lytinės tapatybės.</a:t>
            </a:r>
          </a:p>
          <a:p>
            <a:endParaRPr lang="lt-LT" dirty="0">
              <a:latin typeface="Palemonas" panose="02030603060206020803" pitchFamily="18" charset="0"/>
              <a:ea typeface="Calibri" panose="020F0502020204030204" pitchFamily="34" charset="0"/>
              <a:cs typeface="Times New Roman" panose="02020603050405020304" pitchFamily="18" charset="0"/>
            </a:endParaRPr>
          </a:p>
          <a:p>
            <a:endParaRPr lang="lt-LT" dirty="0"/>
          </a:p>
        </p:txBody>
      </p:sp>
      <p:pic>
        <p:nvPicPr>
          <p:cNvPr id="7" name="Paveikslėlis 6">
            <a:extLst>
              <a:ext uri="{FF2B5EF4-FFF2-40B4-BE49-F238E27FC236}">
                <a16:creationId xmlns:a16="http://schemas.microsoft.com/office/drawing/2014/main" id="{67C2B217-A09F-EEFB-4730-EA77B65BD206}"/>
              </a:ext>
            </a:extLst>
          </p:cNvPr>
          <p:cNvPicPr>
            <a:picLocks noChangeAspect="1"/>
          </p:cNvPicPr>
          <p:nvPr/>
        </p:nvPicPr>
        <p:blipFill>
          <a:blip r:embed="rId2"/>
          <a:stretch>
            <a:fillRect/>
          </a:stretch>
        </p:blipFill>
        <p:spPr>
          <a:xfrm>
            <a:off x="5656385" y="1379335"/>
            <a:ext cx="5224725" cy="2840982"/>
          </a:xfrm>
          <a:prstGeom prst="rect">
            <a:avLst/>
          </a:prstGeom>
        </p:spPr>
      </p:pic>
    </p:spTree>
    <p:extLst>
      <p:ext uri="{BB962C8B-B14F-4D97-AF65-F5344CB8AC3E}">
        <p14:creationId xmlns:p14="http://schemas.microsoft.com/office/powerpoint/2010/main" val="659539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BENDRIEJI DUOMENYS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normAutofit fontScale="77500" lnSpcReduction="20000"/>
          </a:bodyPr>
          <a:lstStyle/>
          <a:p>
            <a:pPr>
              <a:lnSpc>
                <a:spcPct val="110000"/>
              </a:lnSpc>
              <a:spcBef>
                <a:spcPts val="0"/>
              </a:spcBef>
            </a:pPr>
            <a:r>
              <a:rPr lang="lt-LT" sz="1800" kern="100" dirty="0">
                <a:effectLst/>
                <a:latin typeface="Palemonas" panose="02030603060206020803" pitchFamily="18" charset="0"/>
                <a:ea typeface="Calibri" panose="020F0502020204030204" pitchFamily="34" charset="0"/>
                <a:cs typeface="Times New Roman" panose="02020603050405020304" pitchFamily="18" charset="0"/>
              </a:rPr>
              <a:t>Daugiausia tyrime dalyvavo mokyklinio, t. y. 14-18 metų respondentų (94 arba 55 proc.), vienodai pasiskirstė respondentai pagal kitas amžiaus grupės – po 38 (22 proc.) – 19-23 metų amžiaus grupę bei 24-29 metų amžiaus grupę). </a:t>
            </a:r>
          </a:p>
          <a:p>
            <a:pPr>
              <a:lnSpc>
                <a:spcPct val="110000"/>
              </a:lnSpc>
              <a:spcBef>
                <a:spcPts val="0"/>
              </a:spcBef>
            </a:pPr>
            <a:r>
              <a:rPr lang="lt-LT" sz="1800" dirty="0">
                <a:effectLst/>
                <a:latin typeface="Palemonas" panose="02030603060206020803" pitchFamily="18" charset="0"/>
                <a:ea typeface="Calibri" panose="020F0502020204030204" pitchFamily="34" charset="0"/>
                <a:cs typeface="Times New Roman" panose="02020603050405020304" pitchFamily="18" charset="0"/>
              </a:rPr>
              <a:t>Daugiau kaip pusė respondentų (94 arba 59 proc.) nurodo, kad jie yra gimę Palangos miesto savivaldybės teritorijoje, t. y. Palanga yra ir jų gimtasis miestas. 37 arba 22 proc. respondentų nurodo, kad yra gimę Klaipėdos mieste arba rajone. Kad yra gimę didžiuosiuose Lietuvos miestuose nurodo 17 arba 10 proc. respondentų, iš jų 10 (6 proc.) yra gimę Kaune, o 7 (4 proc.) – Vilniuje. Kaip savo gimtąsias vietoves nurodomi tokie miestai kaip Radviliškis, Telšiai, Plungė, Akmenė, Šiauliai, Kretinga, Zarasai. 4 respondentai (2 proc.) nurodo, kad yra gimę ne Lietuvoje.</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endParaRPr lang="lt-LT" dirty="0">
              <a:latin typeface="Palemonas" panose="02030603060206020803" pitchFamily="18" charset="0"/>
              <a:ea typeface="Calibri" panose="020F0502020204030204" pitchFamily="34" charset="0"/>
              <a:cs typeface="Times New Roman" panose="02020603050405020304" pitchFamily="18" charset="0"/>
            </a:endParaRPr>
          </a:p>
          <a:p>
            <a:endParaRPr lang="lt-LT" dirty="0"/>
          </a:p>
        </p:txBody>
      </p:sp>
      <p:pic>
        <p:nvPicPr>
          <p:cNvPr id="2" name="Paveikslėlis 1">
            <a:extLst>
              <a:ext uri="{FF2B5EF4-FFF2-40B4-BE49-F238E27FC236}">
                <a16:creationId xmlns:a16="http://schemas.microsoft.com/office/drawing/2014/main" id="{A4825947-882C-EDF1-828F-B1A1D9D629B1}"/>
              </a:ext>
            </a:extLst>
          </p:cNvPr>
          <p:cNvPicPr>
            <a:picLocks noChangeAspect="1"/>
          </p:cNvPicPr>
          <p:nvPr/>
        </p:nvPicPr>
        <p:blipFill>
          <a:blip r:embed="rId2"/>
          <a:stretch>
            <a:fillRect/>
          </a:stretch>
        </p:blipFill>
        <p:spPr>
          <a:xfrm>
            <a:off x="5572496" y="1603595"/>
            <a:ext cx="5224725" cy="2962913"/>
          </a:xfrm>
          <a:prstGeom prst="rect">
            <a:avLst/>
          </a:prstGeom>
        </p:spPr>
      </p:pic>
    </p:spTree>
    <p:extLst>
      <p:ext uri="{BB962C8B-B14F-4D97-AF65-F5344CB8AC3E}">
        <p14:creationId xmlns:p14="http://schemas.microsoft.com/office/powerpoint/2010/main" val="2569675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MOKYMASIS IR STUDIJOS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normAutofit fontScale="85000" lnSpcReduction="20000"/>
          </a:bodyPr>
          <a:lstStyle/>
          <a:p>
            <a:pPr>
              <a:lnSpc>
                <a:spcPct val="110000"/>
              </a:lnSpc>
              <a:spcBef>
                <a:spcPts val="0"/>
              </a:spcBef>
            </a:pPr>
            <a:r>
              <a:rPr lang="lt-LT" sz="1800" dirty="0">
                <a:effectLst/>
                <a:latin typeface="Palemonas" panose="02030603060206020803" pitchFamily="18" charset="0"/>
                <a:ea typeface="Calibri" panose="020F0502020204030204" pitchFamily="34" charset="0"/>
                <a:cs typeface="Times New Roman" panose="02020603050405020304" pitchFamily="18" charset="0"/>
              </a:rPr>
              <a:t>Tyrimo dalyvių pasiteirauta, koks yra jų užimtumo pobūdis, t. y. ar jie šiuo metu mokosi/studijuoja. Respondentai nurodė, kad jie mokosi bendrojo lavinimo mokykloje ar profesinio mokymo įstaigoje; siekia aukštojo koleginio arba universitetinio išsilavinimo; lanko specializuotus kursus, niekur nesimoko/nestudijuoja.</a:t>
            </a:r>
          </a:p>
          <a:p>
            <a:pPr>
              <a:lnSpc>
                <a:spcPct val="110000"/>
              </a:lnSpc>
              <a:spcBef>
                <a:spcPts val="0"/>
              </a:spcBef>
            </a:pPr>
            <a:r>
              <a:rPr lang="lt-LT" sz="1800" kern="100" dirty="0">
                <a:effectLst/>
                <a:latin typeface="Palemonas" panose="02030603060206020803" pitchFamily="18" charset="0"/>
                <a:ea typeface="Calibri" panose="020F0502020204030204" pitchFamily="34" charset="0"/>
                <a:cs typeface="Times New Roman" panose="02020603050405020304" pitchFamily="18" charset="0"/>
              </a:rPr>
              <a:t>94 tyrimo dalyviai (55 proc.) tyrimo atlikimo metu mokėsi bendrojo ugdymo įstaigoje, 43 (25 proc.) respondentų nurodo, kad jie niekur nesimoko, 18 (11 proc.) nurodė, kad apklausos atlikimo metu siekia aukštojo universitetinio išsilavinimo, o kad siekia aukštojo koleginio išsilavinimo nurodo 6 (4 proc.) tyrimo dalyvių. Tik 2 (1 proc.) tyrimo dalyvių tyrimo atlikimo metu nurodo lankantys specializuotus kursus (organizuojamus Užimtumo tarnybos ar pan.).</a:t>
            </a:r>
          </a:p>
          <a:p>
            <a:endParaRPr lang="lt-LT" dirty="0">
              <a:latin typeface="Palemonas" panose="02030603060206020803" pitchFamily="18" charset="0"/>
              <a:ea typeface="Calibri" panose="020F0502020204030204" pitchFamily="34" charset="0"/>
              <a:cs typeface="Times New Roman" panose="02020603050405020304" pitchFamily="18" charset="0"/>
            </a:endParaRPr>
          </a:p>
          <a:p>
            <a:endParaRPr lang="lt-LT" dirty="0"/>
          </a:p>
        </p:txBody>
      </p:sp>
      <p:pic>
        <p:nvPicPr>
          <p:cNvPr id="3" name="Paveikslėlis 2">
            <a:extLst>
              <a:ext uri="{FF2B5EF4-FFF2-40B4-BE49-F238E27FC236}">
                <a16:creationId xmlns:a16="http://schemas.microsoft.com/office/drawing/2014/main" id="{E77BE12D-F9BB-E25B-37C8-1B4F8130DFB1}"/>
              </a:ext>
            </a:extLst>
          </p:cNvPr>
          <p:cNvPicPr>
            <a:picLocks noChangeAspect="1"/>
          </p:cNvPicPr>
          <p:nvPr/>
        </p:nvPicPr>
        <p:blipFill>
          <a:blip r:embed="rId2"/>
          <a:stretch>
            <a:fillRect/>
          </a:stretch>
        </p:blipFill>
        <p:spPr>
          <a:xfrm>
            <a:off x="5890522" y="1095288"/>
            <a:ext cx="5243014" cy="3353091"/>
          </a:xfrm>
          <a:prstGeom prst="rect">
            <a:avLst/>
          </a:prstGeom>
        </p:spPr>
      </p:pic>
    </p:spTree>
    <p:extLst>
      <p:ext uri="{BB962C8B-B14F-4D97-AF65-F5344CB8AC3E}">
        <p14:creationId xmlns:p14="http://schemas.microsoft.com/office/powerpoint/2010/main" val="397284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MOKYMASIS IR STUDIJOS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normAutofit/>
          </a:bodyPr>
          <a:lstStyle/>
          <a:p>
            <a:pPr>
              <a:lnSpc>
                <a:spcPct val="100000"/>
              </a:lnSpc>
              <a:spcBef>
                <a:spcPts val="0"/>
              </a:spcBef>
            </a:pPr>
            <a:r>
              <a:rPr lang="lt-LT" sz="1800" dirty="0">
                <a:effectLst/>
                <a:latin typeface="Palemonas" panose="02030603060206020803" pitchFamily="18" charset="0"/>
                <a:ea typeface="Calibri" panose="020F0502020204030204" pitchFamily="34" charset="0"/>
                <a:cs typeface="Times New Roman" panose="02020603050405020304" pitchFamily="18" charset="0"/>
              </a:rPr>
              <a:t>Daugiausia tyrimo dalyviai mokyklų, esančių Palangos miesto savivaldybėje, kuriamą atmosferą vertino gerai – tokį vertinimą pateikė 77 (45 proc.) tyrimo dalyvių. 57 (34) proc. respondentų teigia, kad Palangos mokyklose esanti atmosfera yra vidutiniška, o kad yra labai gera – 26 (15 proc.). Palangos miesto savivaldybėje esančių mokyklų atmosferą blogai vertino 6 (4 proc.), o labai blogai – 4 (2 proc.) jaunuolių, dalyvavusių tyrime. </a:t>
            </a:r>
            <a:endParaRPr lang="lt-LT" dirty="0">
              <a:latin typeface="Palemonas" panose="02030603060206020803" pitchFamily="18" charset="0"/>
              <a:ea typeface="Calibri" panose="020F0502020204030204" pitchFamily="34" charset="0"/>
              <a:cs typeface="Times New Roman" panose="02020603050405020304" pitchFamily="18" charset="0"/>
            </a:endParaRPr>
          </a:p>
          <a:p>
            <a:endParaRPr lang="lt-LT" dirty="0"/>
          </a:p>
        </p:txBody>
      </p:sp>
      <p:pic>
        <p:nvPicPr>
          <p:cNvPr id="2" name="Paveikslėlis 1">
            <a:extLst>
              <a:ext uri="{FF2B5EF4-FFF2-40B4-BE49-F238E27FC236}">
                <a16:creationId xmlns:a16="http://schemas.microsoft.com/office/drawing/2014/main" id="{BD4397CB-3022-C8CC-DE4F-C516775F078E}"/>
              </a:ext>
            </a:extLst>
          </p:cNvPr>
          <p:cNvPicPr>
            <a:picLocks noChangeAspect="1"/>
          </p:cNvPicPr>
          <p:nvPr/>
        </p:nvPicPr>
        <p:blipFill>
          <a:blip r:embed="rId2"/>
          <a:stretch>
            <a:fillRect/>
          </a:stretch>
        </p:blipFill>
        <p:spPr>
          <a:xfrm>
            <a:off x="5971314" y="1095288"/>
            <a:ext cx="5114987" cy="3298222"/>
          </a:xfrm>
          <a:prstGeom prst="rect">
            <a:avLst/>
          </a:prstGeom>
        </p:spPr>
      </p:pic>
    </p:spTree>
    <p:extLst>
      <p:ext uri="{BB962C8B-B14F-4D97-AF65-F5344CB8AC3E}">
        <p14:creationId xmlns:p14="http://schemas.microsoft.com/office/powerpoint/2010/main" val="3187465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DARBAS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29301" y="2032231"/>
            <a:ext cx="3883214" cy="3873617"/>
          </a:xfrm>
        </p:spPr>
        <p:txBody>
          <a:bodyPr>
            <a:normAutofit fontScale="92500" lnSpcReduction="20000"/>
          </a:bodyPr>
          <a:lstStyle/>
          <a:p>
            <a:pPr>
              <a:lnSpc>
                <a:spcPct val="110000"/>
              </a:lnSpc>
              <a:spcBef>
                <a:spcPts val="0"/>
              </a:spcBef>
            </a:pPr>
            <a:r>
              <a:rPr lang="lt-LT" sz="1800" kern="0" dirty="0">
                <a:effectLst/>
                <a:latin typeface="Palemonas" panose="02030603060206020803" pitchFamily="18" charset="0"/>
                <a:ea typeface="Times New Roman" panose="02020603050405020304" pitchFamily="18" charset="0"/>
                <a:cs typeface="Times New Roman" panose="02020603050405020304" pitchFamily="18" charset="0"/>
              </a:rPr>
              <a:t>Siekiant įvertinti jaunuolių darbo situaciją jų buvo teiraujamasi apie darbinę patirtį, nedarbo priežastis, koks pageidaujamo darbo pobūdis, kas, jų vertinimu, padeda susirasti pirmąjį darbą bei kas jaunam žmogui daugiausia trukdo susikurti savo darbo vietą (pradėti verslą ir pan.).</a:t>
            </a:r>
          </a:p>
          <a:p>
            <a:pPr>
              <a:lnSpc>
                <a:spcPct val="110000"/>
              </a:lnSpc>
              <a:spcBef>
                <a:spcPts val="0"/>
              </a:spcBef>
            </a:pPr>
            <a:r>
              <a:rPr lang="lt-LT" sz="1800" kern="0" dirty="0">
                <a:effectLst/>
                <a:latin typeface="Palemonas" panose="02030603060206020803" pitchFamily="18" charset="0"/>
                <a:ea typeface="Times New Roman" panose="02020603050405020304" pitchFamily="18" charset="0"/>
                <a:cs typeface="Times New Roman" panose="02020603050405020304" pitchFamily="18" charset="0"/>
              </a:rPr>
              <a:t>Daugiausia tyrime dalyvavusių jaunuolių (69 arba 41 proc.) nurodo, kad jie dirba sezono metu, 44 (26 proc.) jaunuolių dirba nuolat, o 23 (13 proc. dirba nereguliariai). 34 (20 proc.) tyrime dalyvavę 14-29 metų jaunuoliai nurodo, kad niekur nedirba.</a:t>
            </a:r>
            <a:endParaRPr lang="lt-LT" dirty="0"/>
          </a:p>
        </p:txBody>
      </p:sp>
      <p:pic>
        <p:nvPicPr>
          <p:cNvPr id="3" name="Paveikslėlis 2">
            <a:extLst>
              <a:ext uri="{FF2B5EF4-FFF2-40B4-BE49-F238E27FC236}">
                <a16:creationId xmlns:a16="http://schemas.microsoft.com/office/drawing/2014/main" id="{CE543568-5E03-92BF-1658-C2A014DB267C}"/>
              </a:ext>
            </a:extLst>
          </p:cNvPr>
          <p:cNvPicPr>
            <a:picLocks noChangeAspect="1"/>
          </p:cNvPicPr>
          <p:nvPr/>
        </p:nvPicPr>
        <p:blipFill>
          <a:blip r:embed="rId2"/>
          <a:stretch>
            <a:fillRect/>
          </a:stretch>
        </p:blipFill>
        <p:spPr>
          <a:xfrm>
            <a:off x="5731937" y="1334466"/>
            <a:ext cx="5358848" cy="3182388"/>
          </a:xfrm>
          <a:prstGeom prst="rect">
            <a:avLst/>
          </a:prstGeom>
        </p:spPr>
      </p:pic>
    </p:spTree>
    <p:extLst>
      <p:ext uri="{BB962C8B-B14F-4D97-AF65-F5344CB8AC3E}">
        <p14:creationId xmlns:p14="http://schemas.microsoft.com/office/powerpoint/2010/main" val="2825234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DARBAS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normAutofit lnSpcReduction="10000"/>
          </a:bodyPr>
          <a:lstStyle/>
          <a:p>
            <a:pPr algn="just">
              <a:lnSpc>
                <a:spcPct val="110000"/>
              </a:lnSpc>
              <a:spcBef>
                <a:spcPts val="0"/>
              </a:spcBef>
            </a:pPr>
            <a:r>
              <a:rPr lang="lt-LT" sz="1800" kern="0" dirty="0">
                <a:effectLst/>
                <a:latin typeface="Palemonas" panose="02030603060206020803" pitchFamily="18" charset="0"/>
                <a:ea typeface="Times New Roman" panose="02020603050405020304" pitchFamily="18" charset="0"/>
                <a:cs typeface="Times New Roman" panose="02020603050405020304" pitchFamily="18" charset="0"/>
              </a:rPr>
              <a:t>Tyrimo metu siekiant nustatyti su darbu susijusias aktualijas jaunuoliams Palangoje, jų buvo teiraujamasi, kas, jų vertinimu, padeda susirasti pirmąjį darbą, respondentai buvo paprašyti pažymėti ne daugiau kaip 3 jiems tinkančius atsakymų variantus iš šių: asmeninės savybės, darbo kompiuteriu įgūdžiai, išsilavinimas, reprezentatyvi išvaizda, gerai parengtas gyvenimo aprašymas ir motyvacinis laiškas, pažintys, savanorystė, užsienio kalbų mokėjimas.</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p:txBody>
      </p:sp>
      <p:pic>
        <p:nvPicPr>
          <p:cNvPr id="2" name="Paveikslėlis 1">
            <a:extLst>
              <a:ext uri="{FF2B5EF4-FFF2-40B4-BE49-F238E27FC236}">
                <a16:creationId xmlns:a16="http://schemas.microsoft.com/office/drawing/2014/main" id="{8938EC62-BE96-ABD0-4B95-A4296D6DE06B}"/>
              </a:ext>
            </a:extLst>
          </p:cNvPr>
          <p:cNvPicPr>
            <a:picLocks noChangeAspect="1"/>
          </p:cNvPicPr>
          <p:nvPr/>
        </p:nvPicPr>
        <p:blipFill>
          <a:blip r:embed="rId2"/>
          <a:stretch>
            <a:fillRect/>
          </a:stretch>
        </p:blipFill>
        <p:spPr>
          <a:xfrm>
            <a:off x="5795169" y="2032895"/>
            <a:ext cx="5182049" cy="2792210"/>
          </a:xfrm>
          <a:prstGeom prst="rect">
            <a:avLst/>
          </a:prstGeom>
        </p:spPr>
      </p:pic>
    </p:spTree>
    <p:extLst>
      <p:ext uri="{BB962C8B-B14F-4D97-AF65-F5344CB8AC3E}">
        <p14:creationId xmlns:p14="http://schemas.microsoft.com/office/powerpoint/2010/main" val="621824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34925" y="570452"/>
            <a:ext cx="4491416" cy="713064"/>
          </a:xfrm>
        </p:spPr>
        <p:txBody>
          <a:bodyPr/>
          <a:lstStyle/>
          <a:p>
            <a:r>
              <a:rPr lang="lt-LT" dirty="0">
                <a:latin typeface="Palemonas" panose="02030603060206020803" pitchFamily="18" charset="0"/>
                <a:ea typeface="Palemonas" panose="02030603060206020803" pitchFamily="18" charset="0"/>
              </a:rPr>
              <a:t>LAISVALAIKIS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1476463"/>
            <a:ext cx="4025826" cy="5041784"/>
          </a:xfrm>
        </p:spPr>
        <p:txBody>
          <a:bodyPr>
            <a:normAutofit fontScale="77500" lnSpcReduction="20000"/>
          </a:bodyPr>
          <a:lstStyle/>
          <a:p>
            <a:pPr>
              <a:lnSpc>
                <a:spcPct val="120000"/>
              </a:lnSpc>
              <a:spcBef>
                <a:spcPts val="0"/>
              </a:spcBef>
            </a:pPr>
            <a:r>
              <a:rPr lang="lt-LT" sz="1800" kern="0" dirty="0">
                <a:effectLst/>
                <a:latin typeface="Palemonas" panose="02030603060206020803" pitchFamily="18" charset="0"/>
                <a:ea typeface="Times New Roman" panose="02020603050405020304" pitchFamily="18" charset="0"/>
                <a:cs typeface="Times New Roman" panose="02020603050405020304" pitchFamily="18" charset="0"/>
              </a:rPr>
              <a:t>Vertinant jaunuolių laisvalaikį dėmesys buvo sutelktas į dalyvavimą nevyriausybinių organizacijų veikloje, visuomeniniame gyvenime, savanoriškoje veikloje. Taip pat buvo siekiama išsiaiškinti kur daugiausia jaunuoliai praleidžia savo laisvalaikį, ar jie žino apie atvirą jaunimo erdvę „Be stogo“ ir ar joje lankose, jei nesilanko – dėl kokių priežasčių. Respondentų buvo teiraujamasi, kokios veiklos, skirtos jaunimui, juos domina daugiausia. Taip pat dėmesys skirtas ir jaunuoliams, gyvenantiems Šventojoje ar gerai žinantiems šios gyvenvietės jaunimo poreikius, buvo siekta nustatyti jaunimo poreikius būtent šventojoje – kur daugiausia praleidžiamas laisvalaikis, kokios veiklos Šventojoje jaunimui būtų patraukliausios, kokia galima susitikimų vieta bei laikas.</a:t>
            </a:r>
          </a:p>
          <a:p>
            <a:pPr>
              <a:lnSpc>
                <a:spcPct val="120000"/>
              </a:lnSpc>
              <a:spcBef>
                <a:spcPts val="0"/>
              </a:spcBef>
            </a:pPr>
            <a:r>
              <a:rPr lang="lt-LT" sz="1800" kern="0" dirty="0">
                <a:effectLst/>
                <a:latin typeface="Palemonas" panose="02030603060206020803" pitchFamily="18" charset="0"/>
                <a:ea typeface="Times New Roman" panose="02020603050405020304" pitchFamily="18" charset="0"/>
                <a:cs typeface="Times New Roman" panose="02020603050405020304" pitchFamily="18" charset="0"/>
              </a:rPr>
              <a:t>Tyrime dalyvaujančių jaunuolių buvo pasiteirauta, kokios jų nuomone, priežastys labiausiai trukdo jaunimo įsitraukimui į nevyriausybinių organizacijų veiklą (buvo galima  pažymėti iki 3 labiausiai nuostatas atitinkančius atsakymus). Kaip pasiskirstė jaunuolių nuomonė, informacija pateikiama paveiksle.</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endParaRPr lang="lt-LT" dirty="0"/>
          </a:p>
        </p:txBody>
      </p:sp>
      <p:pic>
        <p:nvPicPr>
          <p:cNvPr id="2" name="Paveikslėlis 1">
            <a:extLst>
              <a:ext uri="{FF2B5EF4-FFF2-40B4-BE49-F238E27FC236}">
                <a16:creationId xmlns:a16="http://schemas.microsoft.com/office/drawing/2014/main" id="{37624131-86B8-2D78-3FED-B8AC93DEFAC1}"/>
              </a:ext>
            </a:extLst>
          </p:cNvPr>
          <p:cNvPicPr>
            <a:picLocks noChangeAspect="1"/>
          </p:cNvPicPr>
          <p:nvPr/>
        </p:nvPicPr>
        <p:blipFill>
          <a:blip r:embed="rId2"/>
          <a:stretch>
            <a:fillRect/>
          </a:stretch>
        </p:blipFill>
        <p:spPr>
          <a:xfrm>
            <a:off x="5743663" y="1283516"/>
            <a:ext cx="5182049" cy="2792210"/>
          </a:xfrm>
          <a:prstGeom prst="rect">
            <a:avLst/>
          </a:prstGeom>
        </p:spPr>
      </p:pic>
    </p:spTree>
    <p:extLst>
      <p:ext uri="{BB962C8B-B14F-4D97-AF65-F5344CB8AC3E}">
        <p14:creationId xmlns:p14="http://schemas.microsoft.com/office/powerpoint/2010/main" val="3530939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LAISVALAIKIS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normAutofit/>
          </a:bodyPr>
          <a:lstStyle/>
          <a:p>
            <a:pPr>
              <a:lnSpc>
                <a:spcPct val="100000"/>
              </a:lnSpc>
              <a:spcBef>
                <a:spcPts val="0"/>
              </a:spcBef>
            </a:pPr>
            <a:r>
              <a:rPr lang="lt-LT" sz="1800" kern="0" dirty="0">
                <a:effectLst/>
                <a:latin typeface="Palemonas" panose="02030603060206020803" pitchFamily="18" charset="0"/>
                <a:ea typeface="Times New Roman" panose="02020603050405020304" pitchFamily="18" charset="0"/>
                <a:cs typeface="Times New Roman" panose="02020603050405020304" pitchFamily="18" charset="0"/>
              </a:rPr>
              <a:t>Kaip paaiškėjo, didžioji dalis tyrime dalyvavusių respondentų (80 (47 proc.) yra dalyvavę savanoriškoje veikloje per pastaruosius 6 mėn., kita dalis respondentų (66 arba 39 proc.) nurodė, kad savanoriškoje veikloje yra dalyvavę anksčiau. 12 (7 proc.) respondentų teigia, kad nėra dalyvavę savanoriškoje veikloje, tiek pat nurodo, kad, nors ir nėra dalyvavę, tačiau norėtų. </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endParaRPr lang="lt-LT" dirty="0"/>
          </a:p>
        </p:txBody>
      </p:sp>
      <p:pic>
        <p:nvPicPr>
          <p:cNvPr id="3" name="Paveikslėlis 2">
            <a:extLst>
              <a:ext uri="{FF2B5EF4-FFF2-40B4-BE49-F238E27FC236}">
                <a16:creationId xmlns:a16="http://schemas.microsoft.com/office/drawing/2014/main" id="{2F7537E4-9D9D-D304-4703-FE06E4798102}"/>
              </a:ext>
            </a:extLst>
          </p:cNvPr>
          <p:cNvPicPr>
            <a:picLocks noChangeAspect="1"/>
          </p:cNvPicPr>
          <p:nvPr/>
        </p:nvPicPr>
        <p:blipFill>
          <a:blip r:embed="rId2"/>
          <a:stretch>
            <a:fillRect/>
          </a:stretch>
        </p:blipFill>
        <p:spPr>
          <a:xfrm>
            <a:off x="5954535" y="1368829"/>
            <a:ext cx="5114987" cy="3298222"/>
          </a:xfrm>
          <a:prstGeom prst="rect">
            <a:avLst/>
          </a:prstGeom>
        </p:spPr>
      </p:pic>
    </p:spTree>
    <p:extLst>
      <p:ext uri="{BB962C8B-B14F-4D97-AF65-F5344CB8AC3E}">
        <p14:creationId xmlns:p14="http://schemas.microsoft.com/office/powerpoint/2010/main" val="3761524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PILIETIŠKUMAS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normAutofit lnSpcReduction="10000"/>
          </a:bodyPr>
          <a:lstStyle/>
          <a:p>
            <a:pPr>
              <a:lnSpc>
                <a:spcPct val="100000"/>
              </a:lnSpc>
              <a:spcBef>
                <a:spcPts val="0"/>
              </a:spcBef>
            </a:pPr>
            <a:r>
              <a:rPr lang="lt-LT" dirty="0">
                <a:latin typeface="Palemonas" panose="02030603060206020803" pitchFamily="18" charset="0"/>
                <a:ea typeface="Palemonas" panose="02030603060206020803" pitchFamily="18" charset="0"/>
              </a:rPr>
              <a:t>Respondentų buvo teiraujamasi, kur jie šiuo metu gyvena, jei gyvena Palangoje, ar ketina per pastaruosius 5 metus išvykti, jei ne Palangoje, ar planuoja per 5 metus sugrįžti. Taip pat buvo teiraujamasi ar sieja savo ateitį su Palanga, teiraujamasi apie jų įsitraukimą į pilietinius procesus (dalyvavimą rinkimuose ir pan.).</a:t>
            </a:r>
          </a:p>
          <a:p>
            <a:pPr>
              <a:lnSpc>
                <a:spcPct val="100000"/>
              </a:lnSpc>
              <a:spcBef>
                <a:spcPts val="0"/>
              </a:spcBef>
            </a:pPr>
            <a:r>
              <a:rPr lang="lt-LT" dirty="0">
                <a:latin typeface="Palemonas" panose="02030603060206020803" pitchFamily="18" charset="0"/>
                <a:ea typeface="Palemonas" panose="02030603060206020803" pitchFamily="18" charset="0"/>
              </a:rPr>
              <a:t>Tyrimo dalyvių pasiteiravus, ar jie savo ateitį sieja su Palanga paaiškėjo, kad didžiajai daliai tyrime dalyvavusių jaunuolių (74 respondentai arba 44 proc.) nėra svarbu kur gyventi, o 22 proc. jų (48 respondentams) itin svarbu gyventi, dirbti Palangos m. savivaldybėje.</a:t>
            </a:r>
          </a:p>
          <a:p>
            <a:r>
              <a:rPr lang="lt-LT" dirty="0"/>
              <a:t> </a:t>
            </a:r>
          </a:p>
        </p:txBody>
      </p:sp>
      <p:pic>
        <p:nvPicPr>
          <p:cNvPr id="3" name="Paveikslėlis 2">
            <a:extLst>
              <a:ext uri="{FF2B5EF4-FFF2-40B4-BE49-F238E27FC236}">
                <a16:creationId xmlns:a16="http://schemas.microsoft.com/office/drawing/2014/main" id="{83713E94-E8D2-0954-235C-49E1A1FFBF6D}"/>
              </a:ext>
            </a:extLst>
          </p:cNvPr>
          <p:cNvPicPr>
            <a:picLocks noChangeAspect="1"/>
          </p:cNvPicPr>
          <p:nvPr/>
        </p:nvPicPr>
        <p:blipFill>
          <a:blip r:embed="rId2"/>
          <a:stretch>
            <a:fillRect/>
          </a:stretch>
        </p:blipFill>
        <p:spPr>
          <a:xfrm>
            <a:off x="5853867" y="1687610"/>
            <a:ext cx="5114987" cy="3298222"/>
          </a:xfrm>
          <a:prstGeom prst="rect">
            <a:avLst/>
          </a:prstGeom>
        </p:spPr>
      </p:pic>
    </p:spTree>
    <p:extLst>
      <p:ext uri="{BB962C8B-B14F-4D97-AF65-F5344CB8AC3E}">
        <p14:creationId xmlns:p14="http://schemas.microsoft.com/office/powerpoint/2010/main" val="27229900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2" y="361776"/>
            <a:ext cx="4491416" cy="1467024"/>
          </a:xfrm>
        </p:spPr>
        <p:txBody>
          <a:bodyPr/>
          <a:lstStyle/>
          <a:p>
            <a:r>
              <a:rPr lang="lt-LT" dirty="0">
                <a:latin typeface="Palemonas" panose="02030603060206020803" pitchFamily="18" charset="0"/>
                <a:ea typeface="Palemonas" panose="02030603060206020803" pitchFamily="18" charset="0"/>
              </a:rPr>
              <a:t>PILIETIŠKUMAS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39789" y="2057399"/>
            <a:ext cx="3883214" cy="3873617"/>
          </a:xfrm>
        </p:spPr>
        <p:txBody>
          <a:bodyPr>
            <a:normAutofit/>
          </a:bodyPr>
          <a:lstStyle/>
          <a:p>
            <a:pPr>
              <a:lnSpc>
                <a:spcPct val="100000"/>
              </a:lnSpc>
              <a:spcBef>
                <a:spcPts val="0"/>
              </a:spcBef>
            </a:pPr>
            <a:r>
              <a:rPr lang="lt-LT" sz="1800" dirty="0">
                <a:latin typeface="Palemonas" panose="02030603060206020803" pitchFamily="18" charset="0"/>
                <a:ea typeface="Calibri" panose="020F0502020204030204" pitchFamily="34" charset="0"/>
                <a:cs typeface="Times New Roman" panose="02020603050405020304" pitchFamily="18" charset="0"/>
              </a:rPr>
              <a:t>D</a:t>
            </a:r>
            <a:r>
              <a:rPr lang="lt-LT" sz="1800" dirty="0">
                <a:effectLst/>
                <a:latin typeface="Palemonas" panose="02030603060206020803" pitchFamily="18" charset="0"/>
                <a:ea typeface="Calibri" panose="020F0502020204030204" pitchFamily="34" charset="0"/>
                <a:cs typeface="Times New Roman" panose="02020603050405020304" pitchFamily="18" charset="0"/>
              </a:rPr>
              <a:t>idžioji dalis jaunuolių (daugiau nei pusė, 52 proc. arba 88 respondentai) didžiuojasi tuo, kad yra palangiškiai. 26 proc. respondentų (arba 44 tyrime dalyvavę jaunuoliai) tuo, kad yra palangiškis labai didžiuojasi.</a:t>
            </a:r>
            <a:r>
              <a:rPr lang="lt-LT" dirty="0"/>
              <a:t> </a:t>
            </a:r>
          </a:p>
        </p:txBody>
      </p:sp>
      <p:pic>
        <p:nvPicPr>
          <p:cNvPr id="2" name="Paveikslėlis 1">
            <a:extLst>
              <a:ext uri="{FF2B5EF4-FFF2-40B4-BE49-F238E27FC236}">
                <a16:creationId xmlns:a16="http://schemas.microsoft.com/office/drawing/2014/main" id="{F827DCD9-367F-8F03-54CD-DE2652CDD17A}"/>
              </a:ext>
            </a:extLst>
          </p:cNvPr>
          <p:cNvPicPr>
            <a:picLocks noChangeAspect="1"/>
          </p:cNvPicPr>
          <p:nvPr/>
        </p:nvPicPr>
        <p:blipFill>
          <a:blip r:embed="rId2"/>
          <a:stretch>
            <a:fillRect/>
          </a:stretch>
        </p:blipFill>
        <p:spPr>
          <a:xfrm>
            <a:off x="5251508" y="1897335"/>
            <a:ext cx="5114987" cy="3298222"/>
          </a:xfrm>
          <a:prstGeom prst="rect">
            <a:avLst/>
          </a:prstGeom>
        </p:spPr>
      </p:pic>
    </p:spTree>
    <p:extLst>
      <p:ext uri="{BB962C8B-B14F-4D97-AF65-F5344CB8AC3E}">
        <p14:creationId xmlns:p14="http://schemas.microsoft.com/office/powerpoint/2010/main" val="2205020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1" y="361775"/>
            <a:ext cx="4952811" cy="1576081"/>
          </a:xfrm>
        </p:spPr>
        <p:txBody>
          <a:bodyPr/>
          <a:lstStyle/>
          <a:p>
            <a:r>
              <a:rPr lang="lt-LT" dirty="0">
                <a:latin typeface="Palemonas" panose="02030603060206020803" pitchFamily="18" charset="0"/>
                <a:ea typeface="Palemonas" panose="02030603060206020803" pitchFamily="18" charset="0"/>
              </a:rPr>
              <a:t>GYVENIMO SĄLYGOS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2040621"/>
            <a:ext cx="3883214" cy="3873617"/>
          </a:xfrm>
        </p:spPr>
        <p:txBody>
          <a:bodyPr>
            <a:normAutofit fontScale="85000" lnSpcReduction="10000"/>
          </a:bodyPr>
          <a:lstStyle/>
          <a:p>
            <a:pPr>
              <a:lnSpc>
                <a:spcPct val="11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Sąlygos, kuriomis gyvena jaunuoliai, nes tai daro įtaką ne tik jų fizinei, savijautai, laisvalaikio būdui, bet ir bendrai </a:t>
            </a:r>
            <a:r>
              <a:rPr lang="lt-LT" sz="1800" kern="100" dirty="0" err="1">
                <a:effectLst/>
                <a:latin typeface="Palemonas" panose="02030603060206020803" pitchFamily="18" charset="0"/>
                <a:ea typeface="Times New Roman" panose="02020603050405020304" pitchFamily="18" charset="0"/>
                <a:cs typeface="Times New Roman" panose="02020603050405020304" pitchFamily="18" charset="0"/>
              </a:rPr>
              <a:t>psichoemocinei</a:t>
            </a: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 būsenai. Tyrimo metu respondentų buvo teiraujamasi, kaip jie vertina savo gyvenimo kokybę per pastarąjį pusmetį, įvardina savo pagrindinį pajamų šaltinį. </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pPr>
              <a:lnSpc>
                <a:spcPct val="11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Jaunuoliai nurodo, kad savo gyvenimo kokybę daugiau yra linkę vertinti teigiamai (41 proc.), 32 proc. tyrime dalyvavusių jaunuolių savo gyvenimo kokybę vertina kaip gerą, 17 proc. nurodo, kad ji yra labai gera. Kad jų gyvenimo kokybę labiau yra bloga, nei gera nurodo 2 proc. jaunuolių, kad bloga – 5, o kad labai bloga – 4 proc. jaunuolių.</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2" name="Paveikslėlis 1">
            <a:extLst>
              <a:ext uri="{FF2B5EF4-FFF2-40B4-BE49-F238E27FC236}">
                <a16:creationId xmlns:a16="http://schemas.microsoft.com/office/drawing/2014/main" id="{D487DCDD-3E8A-CB69-0B69-C633262D3CBA}"/>
              </a:ext>
            </a:extLst>
          </p:cNvPr>
          <p:cNvPicPr>
            <a:picLocks noChangeAspect="1"/>
          </p:cNvPicPr>
          <p:nvPr/>
        </p:nvPicPr>
        <p:blipFill>
          <a:blip r:embed="rId2"/>
          <a:stretch>
            <a:fillRect/>
          </a:stretch>
        </p:blipFill>
        <p:spPr>
          <a:xfrm>
            <a:off x="6212057" y="1662443"/>
            <a:ext cx="5114987" cy="3298222"/>
          </a:xfrm>
          <a:prstGeom prst="rect">
            <a:avLst/>
          </a:prstGeom>
        </p:spPr>
      </p:pic>
    </p:spTree>
    <p:extLst>
      <p:ext uri="{BB962C8B-B14F-4D97-AF65-F5344CB8AC3E}">
        <p14:creationId xmlns:p14="http://schemas.microsoft.com/office/powerpoint/2010/main" val="413185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1" y="361775"/>
            <a:ext cx="4952811" cy="1576081"/>
          </a:xfrm>
        </p:spPr>
        <p:txBody>
          <a:bodyPr/>
          <a:lstStyle/>
          <a:p>
            <a:r>
              <a:rPr lang="lt-LT" dirty="0">
                <a:latin typeface="Palemonas" panose="02030603060206020803" pitchFamily="18" charset="0"/>
                <a:ea typeface="Palemonas" panose="02030603060206020803" pitchFamily="18" charset="0"/>
              </a:rPr>
              <a:t>GYVENIMO SĄLYGOS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2040621"/>
            <a:ext cx="3883214" cy="3873617"/>
          </a:xfrm>
        </p:spPr>
        <p:txBody>
          <a:bodyPr>
            <a:normAutofit/>
          </a:bodyPr>
          <a:lstStyle/>
          <a:p>
            <a:pPr algn="just">
              <a:lnSpc>
                <a:spcPct val="10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Respondentai, paprašyti įvardinti savo pajamų šaltinį (buvo galima pasirinkti iki 3 daugiausiai tinkančių atsakymų) dažniausiai nurodė, kad juo yra šeimos, draugų paramą (118), taip pat – pastovus darbo užmokestis (65) bei atsitiktinis uždarbis (44). </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3" name="Paveikslėlis 2">
            <a:extLst>
              <a:ext uri="{FF2B5EF4-FFF2-40B4-BE49-F238E27FC236}">
                <a16:creationId xmlns:a16="http://schemas.microsoft.com/office/drawing/2014/main" id="{236A69A7-8F3D-88FE-90D0-5FBBB52F5180}"/>
              </a:ext>
            </a:extLst>
          </p:cNvPr>
          <p:cNvPicPr>
            <a:picLocks noChangeAspect="1"/>
          </p:cNvPicPr>
          <p:nvPr/>
        </p:nvPicPr>
        <p:blipFill>
          <a:blip r:embed="rId2"/>
          <a:stretch>
            <a:fillRect/>
          </a:stretch>
        </p:blipFill>
        <p:spPr>
          <a:xfrm>
            <a:off x="5911985" y="2048136"/>
            <a:ext cx="5535648" cy="2761727"/>
          </a:xfrm>
          <a:prstGeom prst="rect">
            <a:avLst/>
          </a:prstGeom>
        </p:spPr>
      </p:pic>
    </p:spTree>
    <p:extLst>
      <p:ext uri="{BB962C8B-B14F-4D97-AF65-F5344CB8AC3E}">
        <p14:creationId xmlns:p14="http://schemas.microsoft.com/office/powerpoint/2010/main" val="4238071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684590" y="469783"/>
            <a:ext cx="4952811" cy="1006678"/>
          </a:xfrm>
        </p:spPr>
        <p:txBody>
          <a:bodyPr/>
          <a:lstStyle/>
          <a:p>
            <a:r>
              <a:rPr lang="lt-LT" dirty="0">
                <a:latin typeface="Palemonas" panose="02030603060206020803" pitchFamily="18" charset="0"/>
                <a:ea typeface="Palemonas" panose="02030603060206020803" pitchFamily="18" charset="0"/>
              </a:rPr>
              <a:t>FIZINĖ IR PSICHINĖ SVEIKATA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1593909"/>
            <a:ext cx="3866435" cy="4672668"/>
          </a:xfrm>
        </p:spPr>
        <p:txBody>
          <a:bodyPr>
            <a:normAutofit fontScale="70000" lnSpcReduction="20000"/>
          </a:bodyPr>
          <a:lstStyle/>
          <a:p>
            <a:pPr algn="just">
              <a:lnSpc>
                <a:spcPct val="12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Tyrimo metu siekiant nustatyti, kaip jaunuoliai vertina savo psichinę ir fizinę sveikatą, jų buvo pasiteirauta poros klausimų – pirmasis klausimas buvo skirtas įsivertinti savo fizinės sveikatos (savijautos, situacijos) būklę, antrasis, atsižvelgiant į Palangos miesto savivaldybės visuomenės sveikatos biuro pateiktas rekomendacijas, kad </a:t>
            </a:r>
            <a:r>
              <a:rPr lang="lt-LT" sz="1800" kern="100" dirty="0">
                <a:effectLst/>
                <a:latin typeface="Palemonas" panose="02030603060206020803" pitchFamily="18" charset="0"/>
                <a:ea typeface="Calibri" panose="020F0502020204030204" pitchFamily="34" charset="0"/>
                <a:cs typeface="Times New Roman" panose="02020603050405020304" pitchFamily="18" charset="0"/>
              </a:rPr>
              <a:t>psichikos sveikatos rizikos veiksnius ir </a:t>
            </a:r>
            <a:r>
              <a:rPr lang="lt-LT" sz="1800" kern="100" dirty="0">
                <a:solidFill>
                  <a:srgbClr val="000000"/>
                </a:solidFill>
                <a:effectLst/>
                <a:latin typeface="Palemonas" panose="02030603060206020803" pitchFamily="18" charset="0"/>
                <a:ea typeface="Calibri" panose="020F0502020204030204" pitchFamily="34" charset="0"/>
                <a:cs typeface="Times New Roman" panose="02020603050405020304" pitchFamily="18" charset="0"/>
              </a:rPr>
              <a:t>psichologinės gerovės lygį, dažniausiai naudojama geros savijautos Pasaulio sveikatos organizacijos PSO (5) vertinimo apklausos forma, pagal šią forma sudaryta klausimų grupė.</a:t>
            </a: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 </a:t>
            </a:r>
          </a:p>
          <a:p>
            <a:pPr algn="just">
              <a:lnSpc>
                <a:spcPct val="120000"/>
              </a:lnSpc>
              <a:spcBef>
                <a:spcPts val="0"/>
              </a:spcBef>
            </a:pPr>
            <a:r>
              <a:rPr lang="lt-LT" sz="1800" kern="100" dirty="0">
                <a:effectLst/>
                <a:latin typeface="Palemonas" panose="02030603060206020803" pitchFamily="18" charset="0"/>
                <a:ea typeface="Calibri" panose="020F0502020204030204" pitchFamily="34" charset="0"/>
                <a:cs typeface="Times New Roman" panose="02020603050405020304" pitchFamily="18" charset="0"/>
              </a:rPr>
              <a:t>Paaiškėjo, kad dauguma respondentų savo fizinę būklę vertina kaip gerai, nurodo, kad su sveikata susijusių problemų neturi (60 proc.). </a:t>
            </a:r>
            <a:r>
              <a:rPr lang="lt-LT" sz="1800" kern="100" dirty="0">
                <a:latin typeface="Palemonas" panose="02030603060206020803" pitchFamily="18" charset="0"/>
                <a:ea typeface="Calibri" panose="020F0502020204030204" pitchFamily="34" charset="0"/>
                <a:cs typeface="Times New Roman" panose="02020603050405020304" pitchFamily="18" charset="0"/>
              </a:rPr>
              <a:t>Turintys trumpalaikius sveikatos sutrikimus nurodo 25 proc. tyrime dalyvavusių jaunuolių, o 8 proc. – turintys pasikartojančius sveikatos sutrikimus. 3 proc. jaunuolių nurodo turintys negalią. Taip pat respondentai įvardino tokias sveikatos problemas kaip: „turiu psichologinių problemų“; „sergu 2 tipo diabetu“; „astma“.</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3" name="Paveikslėlis 2">
            <a:extLst>
              <a:ext uri="{FF2B5EF4-FFF2-40B4-BE49-F238E27FC236}">
                <a16:creationId xmlns:a16="http://schemas.microsoft.com/office/drawing/2014/main" id="{D74CE2E1-EFC8-DEB3-70E0-96CF1C114A53}"/>
              </a:ext>
            </a:extLst>
          </p:cNvPr>
          <p:cNvPicPr>
            <a:picLocks noChangeAspect="1"/>
          </p:cNvPicPr>
          <p:nvPr/>
        </p:nvPicPr>
        <p:blipFill>
          <a:blip r:embed="rId2"/>
          <a:stretch>
            <a:fillRect/>
          </a:stretch>
        </p:blipFill>
        <p:spPr>
          <a:xfrm>
            <a:off x="5803533" y="1593909"/>
            <a:ext cx="5114987" cy="3298222"/>
          </a:xfrm>
          <a:prstGeom prst="rect">
            <a:avLst/>
          </a:prstGeom>
        </p:spPr>
      </p:pic>
    </p:spTree>
    <p:extLst>
      <p:ext uri="{BB962C8B-B14F-4D97-AF65-F5344CB8AC3E}">
        <p14:creationId xmlns:p14="http://schemas.microsoft.com/office/powerpoint/2010/main" val="1800593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760091" y="361775"/>
            <a:ext cx="4952811" cy="1576081"/>
          </a:xfrm>
        </p:spPr>
        <p:txBody>
          <a:bodyPr/>
          <a:lstStyle/>
          <a:p>
            <a:r>
              <a:rPr lang="lt-LT" dirty="0">
                <a:latin typeface="Palemonas" panose="02030603060206020803" pitchFamily="18" charset="0"/>
                <a:ea typeface="Palemonas" panose="02030603060206020803" pitchFamily="18" charset="0"/>
              </a:rPr>
              <a:t>FIZINĖ IR PSICHINĖ SVEIKATA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2040621"/>
            <a:ext cx="3883214" cy="3873617"/>
          </a:xfrm>
        </p:spPr>
        <p:txBody>
          <a:bodyPr>
            <a:normAutofit fontScale="85000" lnSpcReduction="10000"/>
          </a:bodyPr>
          <a:lstStyle/>
          <a:p>
            <a:pPr algn="just">
              <a:lnSpc>
                <a:spcPct val="12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Pateiktoje lentelėje matyti, kad per pastarąsias dvi savaites daugiausia jaunuolių daugiau nei pusė to laiko jautėsi linksmai ir pakilios nuotaikos (46 proc.), ramūs ir atsipalaidavę daugiausia (45 proc.) jaunuolių taip pat jautėsi daugiau nei pusė to laiko. Mažiau nei pusė laiko per pastarąsias dvi savaites jaunuoliai jautėsi aktyvūs bei energingi (33 proc.), taip pat – atsibudę žvaliais (-</a:t>
            </a:r>
            <a:r>
              <a:rPr lang="lt-LT" sz="1800" kern="100" dirty="0" err="1">
                <a:effectLst/>
                <a:latin typeface="Palemonas" panose="02030603060206020803" pitchFamily="18" charset="0"/>
                <a:ea typeface="Times New Roman" panose="02020603050405020304" pitchFamily="18" charset="0"/>
                <a:cs typeface="Times New Roman" panose="02020603050405020304" pitchFamily="18" charset="0"/>
              </a:rPr>
              <a:t>iomis</a:t>
            </a: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 bei pailsėjusiais (-</a:t>
            </a:r>
            <a:r>
              <a:rPr lang="lt-LT" sz="1800" kern="100" dirty="0" err="1">
                <a:effectLst/>
                <a:latin typeface="Palemonas" panose="02030603060206020803" pitchFamily="18" charset="0"/>
                <a:ea typeface="Times New Roman" panose="02020603050405020304" pitchFamily="18" charset="0"/>
                <a:cs typeface="Times New Roman" panose="02020603050405020304" pitchFamily="18" charset="0"/>
              </a:rPr>
              <a:t>iomis</a:t>
            </a: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 taip nurodė 51 proc. respondentų. 51 proc. respondentų teigia, kad pastarosiomis dvejomis savaitėmis dalykų, kurie juos domintų buvo kartais (51 proc.).</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graphicFrame>
        <p:nvGraphicFramePr>
          <p:cNvPr id="2" name="Lentelė 1">
            <a:extLst>
              <a:ext uri="{FF2B5EF4-FFF2-40B4-BE49-F238E27FC236}">
                <a16:creationId xmlns:a16="http://schemas.microsoft.com/office/drawing/2014/main" id="{CDE22B37-F47E-A2F1-328F-540E6D443BC9}"/>
              </a:ext>
            </a:extLst>
          </p:cNvPr>
          <p:cNvGraphicFramePr>
            <a:graphicFrameLocks noGrp="1"/>
          </p:cNvGraphicFramePr>
          <p:nvPr>
            <p:extLst>
              <p:ext uri="{D42A27DB-BD31-4B8C-83A1-F6EECF244321}">
                <p14:modId xmlns:p14="http://schemas.microsoft.com/office/powerpoint/2010/main" val="3782179680"/>
              </p:ext>
            </p:extLst>
          </p:nvPr>
        </p:nvGraphicFramePr>
        <p:xfrm>
          <a:off x="5276675" y="1283696"/>
          <a:ext cx="6155236" cy="4445986"/>
        </p:xfrm>
        <a:graphic>
          <a:graphicData uri="http://schemas.openxmlformats.org/drawingml/2006/table">
            <a:tbl>
              <a:tblPr firstRow="1" firstCol="1" bandRow="1">
                <a:tableStyleId>{5C22544A-7EE6-4342-B048-85BDC9FD1C3A}</a:tableStyleId>
              </a:tblPr>
              <a:tblGrid>
                <a:gridCol w="1438396">
                  <a:extLst>
                    <a:ext uri="{9D8B030D-6E8A-4147-A177-3AD203B41FA5}">
                      <a16:colId xmlns:a16="http://schemas.microsoft.com/office/drawing/2014/main" val="2802127365"/>
                    </a:ext>
                  </a:extLst>
                </a:gridCol>
                <a:gridCol w="786140">
                  <a:extLst>
                    <a:ext uri="{9D8B030D-6E8A-4147-A177-3AD203B41FA5}">
                      <a16:colId xmlns:a16="http://schemas.microsoft.com/office/drawing/2014/main" val="837899817"/>
                    </a:ext>
                  </a:extLst>
                </a:gridCol>
                <a:gridCol w="786140">
                  <a:extLst>
                    <a:ext uri="{9D8B030D-6E8A-4147-A177-3AD203B41FA5}">
                      <a16:colId xmlns:a16="http://schemas.microsoft.com/office/drawing/2014/main" val="2360246595"/>
                    </a:ext>
                  </a:extLst>
                </a:gridCol>
                <a:gridCol w="786140">
                  <a:extLst>
                    <a:ext uri="{9D8B030D-6E8A-4147-A177-3AD203B41FA5}">
                      <a16:colId xmlns:a16="http://schemas.microsoft.com/office/drawing/2014/main" val="152945453"/>
                    </a:ext>
                  </a:extLst>
                </a:gridCol>
                <a:gridCol w="786140">
                  <a:extLst>
                    <a:ext uri="{9D8B030D-6E8A-4147-A177-3AD203B41FA5}">
                      <a16:colId xmlns:a16="http://schemas.microsoft.com/office/drawing/2014/main" val="3058057178"/>
                    </a:ext>
                  </a:extLst>
                </a:gridCol>
                <a:gridCol w="786140">
                  <a:extLst>
                    <a:ext uri="{9D8B030D-6E8A-4147-A177-3AD203B41FA5}">
                      <a16:colId xmlns:a16="http://schemas.microsoft.com/office/drawing/2014/main" val="473886104"/>
                    </a:ext>
                  </a:extLst>
                </a:gridCol>
                <a:gridCol w="786140">
                  <a:extLst>
                    <a:ext uri="{9D8B030D-6E8A-4147-A177-3AD203B41FA5}">
                      <a16:colId xmlns:a16="http://schemas.microsoft.com/office/drawing/2014/main" val="1697926743"/>
                    </a:ext>
                  </a:extLst>
                </a:gridCol>
              </a:tblGrid>
              <a:tr h="505015">
                <a:tc>
                  <a:txBody>
                    <a:bodyPr/>
                    <a:lstStyle/>
                    <a:p>
                      <a:pPr marL="171450" indent="-171450" algn="just">
                        <a:lnSpc>
                          <a:spcPct val="107000"/>
                        </a:lnSpc>
                        <a:buFont typeface="Arial" panose="020B0604020202020204" pitchFamily="34" charset="0"/>
                        <a:buChar char="•"/>
                      </a:pPr>
                      <a:r>
                        <a:rPr lang="lt-LT" sz="1000" kern="0" dirty="0">
                          <a:effectLst/>
                          <a:latin typeface="Palemonas" panose="02030603060206020803" pitchFamily="18" charset="0"/>
                          <a:ea typeface="Palemonas" panose="02030603060206020803" pitchFamily="18" charset="0"/>
                        </a:rPr>
                        <a:t> </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Visą laiką</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Beveik visą laiką</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Daugiau nei pusę to laiko</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Mažiau nei pusę to laiko</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Kartais</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Niekada</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extLst>
                  <a:ext uri="{0D108BD9-81ED-4DB2-BD59-A6C34878D82A}">
                    <a16:rowId xmlns:a16="http://schemas.microsoft.com/office/drawing/2014/main" val="291749989"/>
                  </a:ext>
                </a:extLst>
              </a:tr>
              <a:tr h="649251">
                <a:tc>
                  <a:txBody>
                    <a:bodyPr/>
                    <a:lstStyle/>
                    <a:p>
                      <a:pPr marL="0" indent="0">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Jaučiausi linksmas(-a) ir pakilios nuotaikos</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6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19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46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18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9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2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extLst>
                  <a:ext uri="{0D108BD9-81ED-4DB2-BD59-A6C34878D82A}">
                    <a16:rowId xmlns:a16="http://schemas.microsoft.com/office/drawing/2014/main" val="3900050238"/>
                  </a:ext>
                </a:extLst>
              </a:tr>
              <a:tr h="632180">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Jaučiausi ramus (-i) ir atsipalaidavęs (-</a:t>
                      </a:r>
                      <a:r>
                        <a:rPr lang="lt-LT" sz="1000" kern="0" dirty="0" err="1">
                          <a:effectLst/>
                          <a:latin typeface="Palemonas" panose="02030603060206020803" pitchFamily="18" charset="0"/>
                          <a:ea typeface="Palemonas" panose="02030603060206020803" pitchFamily="18" charset="0"/>
                        </a:rPr>
                        <a:t>usi</a:t>
                      </a:r>
                      <a:r>
                        <a:rPr lang="lt-LT" sz="1000" kern="0" dirty="0">
                          <a:effectLst/>
                          <a:latin typeface="Palemonas" panose="02030603060206020803" pitchFamily="18" charset="0"/>
                          <a:ea typeface="Palemonas" panose="02030603060206020803" pitchFamily="18" charset="0"/>
                        </a:rPr>
                        <a:t>)</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6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12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45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20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15 proc. </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4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extLst>
                  <a:ext uri="{0D108BD9-81ED-4DB2-BD59-A6C34878D82A}">
                    <a16:rowId xmlns:a16="http://schemas.microsoft.com/office/drawing/2014/main" val="1588504620"/>
                  </a:ext>
                </a:extLst>
              </a:tr>
              <a:tr h="759347">
                <a:tc>
                  <a:txBody>
                    <a:bodyPr/>
                    <a:lstStyle/>
                    <a:p>
                      <a:pPr marL="0" indent="0">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Jaučiausi aktyvus (-i) ir energingas (-a)</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9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11 proc. </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29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33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14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4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extLst>
                  <a:ext uri="{0D108BD9-81ED-4DB2-BD59-A6C34878D82A}">
                    <a16:rowId xmlns:a16="http://schemas.microsoft.com/office/drawing/2014/main" val="3380799898"/>
                  </a:ext>
                </a:extLst>
              </a:tr>
              <a:tr h="759347">
                <a:tc>
                  <a:txBody>
                    <a:bodyPr/>
                    <a:lstStyle/>
                    <a:p>
                      <a:pPr marL="0" indent="0">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Atsibudus jaučiausi žvalus (-i) ir pailsėjęs  (-</a:t>
                      </a:r>
                      <a:r>
                        <a:rPr lang="lt-LT" sz="1000" kern="0" dirty="0" err="1">
                          <a:effectLst/>
                          <a:latin typeface="Palemonas" panose="02030603060206020803" pitchFamily="18" charset="0"/>
                          <a:ea typeface="Palemonas" panose="02030603060206020803" pitchFamily="18" charset="0"/>
                        </a:rPr>
                        <a:t>usi</a:t>
                      </a:r>
                      <a:r>
                        <a:rPr lang="lt-LT" sz="1000" kern="0" dirty="0">
                          <a:effectLst/>
                          <a:latin typeface="Palemonas" panose="02030603060206020803" pitchFamily="18" charset="0"/>
                          <a:ea typeface="Palemonas" panose="02030603060206020803" pitchFamily="18" charset="0"/>
                        </a:rPr>
                        <a:t>)</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6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5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27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51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25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16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extLst>
                  <a:ext uri="{0D108BD9-81ED-4DB2-BD59-A6C34878D82A}">
                    <a16:rowId xmlns:a16="http://schemas.microsoft.com/office/drawing/2014/main" val="331410181"/>
                  </a:ext>
                </a:extLst>
              </a:tr>
              <a:tr h="1140846">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Mano kasdieniniame gyvenime buvo daug mane dominančių dalykų</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14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14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33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14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51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tc>
                  <a:txBody>
                    <a:bodyPr/>
                    <a:lstStyle/>
                    <a:p>
                      <a:pPr marL="0" indent="0" algn="just">
                        <a:lnSpc>
                          <a:spcPct val="107000"/>
                        </a:lnSpc>
                        <a:buFont typeface="Arial" panose="020B0604020202020204" pitchFamily="34" charset="0"/>
                        <a:buNone/>
                      </a:pPr>
                      <a:r>
                        <a:rPr lang="lt-LT" sz="1000" kern="0" dirty="0">
                          <a:effectLst/>
                          <a:latin typeface="Palemonas" panose="02030603060206020803" pitchFamily="18" charset="0"/>
                          <a:ea typeface="Palemonas" panose="02030603060206020803" pitchFamily="18" charset="0"/>
                        </a:rPr>
                        <a:t>4 proc.</a:t>
                      </a:r>
                      <a:endParaRPr lang="lt-LT" sz="1000" kern="100" dirty="0">
                        <a:effectLst/>
                        <a:latin typeface="Palemonas" panose="02030603060206020803" pitchFamily="18" charset="0"/>
                        <a:ea typeface="Palemonas" panose="02030603060206020803" pitchFamily="18" charset="0"/>
                        <a:cs typeface="Times New Roman" panose="02020603050405020304" pitchFamily="18" charset="0"/>
                      </a:endParaRPr>
                    </a:p>
                  </a:txBody>
                  <a:tcPr marL="45041" marR="45041" marT="0" marB="0"/>
                </a:tc>
                <a:extLst>
                  <a:ext uri="{0D108BD9-81ED-4DB2-BD59-A6C34878D82A}">
                    <a16:rowId xmlns:a16="http://schemas.microsoft.com/office/drawing/2014/main" val="3667727410"/>
                  </a:ext>
                </a:extLst>
              </a:tr>
            </a:tbl>
          </a:graphicData>
        </a:graphic>
      </p:graphicFrame>
    </p:spTree>
    <p:extLst>
      <p:ext uri="{BB962C8B-B14F-4D97-AF65-F5344CB8AC3E}">
        <p14:creationId xmlns:p14="http://schemas.microsoft.com/office/powerpoint/2010/main" val="41877507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684590" y="469783"/>
            <a:ext cx="4952811" cy="1006678"/>
          </a:xfrm>
        </p:spPr>
        <p:txBody>
          <a:bodyPr/>
          <a:lstStyle/>
          <a:p>
            <a:r>
              <a:rPr lang="lt-LT" dirty="0">
                <a:latin typeface="Palemonas" panose="02030603060206020803" pitchFamily="18" charset="0"/>
                <a:ea typeface="Palemonas" panose="02030603060206020803" pitchFamily="18" charset="0"/>
              </a:rPr>
              <a:t>ĮPROČIAI IR GYVENIMO BŪDAS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1593909"/>
            <a:ext cx="3866435" cy="4672668"/>
          </a:xfrm>
        </p:spPr>
        <p:txBody>
          <a:bodyPr>
            <a:normAutofit fontScale="85000" lnSpcReduction="10000"/>
          </a:bodyPr>
          <a:lstStyle/>
          <a:p>
            <a:pPr algn="just">
              <a:lnSpc>
                <a:spcPct val="10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Šioje tyrimo dalyje buvo siekiama nustatyti ar jaunuoliai yra susidūrę su psichoaktyvių medžiagų vartojimu ir kaip dažnai jei taip. Taigi jų buvo teiraujamasi </a:t>
            </a:r>
            <a:r>
              <a:rPr lang="lt-LT" sz="1800" kern="100" dirty="0">
                <a:effectLst/>
                <a:latin typeface="Palemonas" panose="02030603060206020803" pitchFamily="18" charset="0"/>
                <a:ea typeface="Calibri" panose="020F0502020204030204" pitchFamily="34" charset="0"/>
                <a:cs typeface="Times New Roman" panose="02020603050405020304" pitchFamily="18" charset="0"/>
              </a:rPr>
              <a:t>kurias iš šių psichoaktyviųjų medžiagų bandėte ar vartojote bei kurios priemonės, jų manymu, yra efektyviausios sprendžiant žalingų įpročių problemas (buvo galimybė pasirinkti iki 3 atsakymai). Taip pat jaunuolių buvo teiraujamasi ar jie jaučiasi saugūs tam tikrose Palangos m. savivaldybės teritorijose bei tyrimo dalyviai buvo paprašyti įvardinti dėl kokių priežasčių jaučiasi nesaugūs.</a:t>
            </a:r>
          </a:p>
          <a:p>
            <a:pPr algn="just">
              <a:lnSpc>
                <a:spcPct val="100000"/>
              </a:lnSpc>
              <a:spcBef>
                <a:spcPts val="0"/>
              </a:spcBef>
            </a:pPr>
            <a:r>
              <a:rPr lang="lt-LT" sz="1800" kern="100" dirty="0">
                <a:latin typeface="Palemonas" panose="02030603060206020803" pitchFamily="18" charset="0"/>
                <a:ea typeface="Calibri" panose="020F0502020204030204" pitchFamily="34" charset="0"/>
                <a:cs typeface="Times New Roman" panose="02020603050405020304" pitchFamily="18" charset="0"/>
              </a:rPr>
              <a:t>Paaiškėjo, kad efektyviausiomis priemonėmis, galinčiomis mažinti psichoaktyvių medžiagų vartojimą jaunuoliai įvardina pokalbius: pokalbius su psichologais, su įžymiais žmonėmis bei su bendraamžiais. </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2" name="Paveikslėlis 1">
            <a:extLst>
              <a:ext uri="{FF2B5EF4-FFF2-40B4-BE49-F238E27FC236}">
                <a16:creationId xmlns:a16="http://schemas.microsoft.com/office/drawing/2014/main" id="{8E42BA57-739B-A810-615C-DA708DDA4DC4}"/>
              </a:ext>
            </a:extLst>
          </p:cNvPr>
          <p:cNvPicPr>
            <a:picLocks noChangeAspect="1"/>
          </p:cNvPicPr>
          <p:nvPr/>
        </p:nvPicPr>
        <p:blipFill>
          <a:blip r:embed="rId2"/>
          <a:stretch>
            <a:fillRect/>
          </a:stretch>
        </p:blipFill>
        <p:spPr>
          <a:xfrm>
            <a:off x="5132740" y="1476461"/>
            <a:ext cx="5986791" cy="3584759"/>
          </a:xfrm>
          <a:prstGeom prst="rect">
            <a:avLst/>
          </a:prstGeom>
        </p:spPr>
      </p:pic>
    </p:spTree>
    <p:extLst>
      <p:ext uri="{BB962C8B-B14F-4D97-AF65-F5344CB8AC3E}">
        <p14:creationId xmlns:p14="http://schemas.microsoft.com/office/powerpoint/2010/main" val="1614713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684590" y="469783"/>
            <a:ext cx="4952811" cy="1006678"/>
          </a:xfrm>
        </p:spPr>
        <p:txBody>
          <a:bodyPr/>
          <a:lstStyle/>
          <a:p>
            <a:r>
              <a:rPr lang="lt-LT" dirty="0">
                <a:latin typeface="Palemonas" panose="02030603060206020803" pitchFamily="18" charset="0"/>
                <a:ea typeface="Palemonas" panose="02030603060206020803" pitchFamily="18" charset="0"/>
              </a:rPr>
              <a:t>ĮPROČIAI IR GYVENIMO BŪDAS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1593909"/>
            <a:ext cx="3866435" cy="4672668"/>
          </a:xfrm>
        </p:spPr>
        <p:txBody>
          <a:bodyPr>
            <a:normAutofit/>
          </a:bodyPr>
          <a:lstStyle/>
          <a:p>
            <a:pPr algn="just">
              <a:lnSpc>
                <a:spcPct val="12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Kaip matome, daugiausia nesaugumo pojūtį sukelia asmenys, apsvaigę nuo psichoaktyvių medžiagų, taip pat – nepakankamas gatvių apšvietimas bei agresyviai nusiteikusių paauglių grupės. </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5" name="Paveikslėlis 4">
            <a:extLst>
              <a:ext uri="{FF2B5EF4-FFF2-40B4-BE49-F238E27FC236}">
                <a16:creationId xmlns:a16="http://schemas.microsoft.com/office/drawing/2014/main" id="{B5853989-12CF-91B2-60A7-034F6279CAFE}"/>
              </a:ext>
            </a:extLst>
          </p:cNvPr>
          <p:cNvPicPr>
            <a:picLocks noChangeAspect="1"/>
          </p:cNvPicPr>
          <p:nvPr/>
        </p:nvPicPr>
        <p:blipFill>
          <a:blip r:embed="rId2"/>
          <a:stretch>
            <a:fillRect/>
          </a:stretch>
        </p:blipFill>
        <p:spPr>
          <a:xfrm>
            <a:off x="4931404" y="1343005"/>
            <a:ext cx="5986791" cy="3584759"/>
          </a:xfrm>
          <a:prstGeom prst="rect">
            <a:avLst/>
          </a:prstGeom>
        </p:spPr>
      </p:pic>
    </p:spTree>
    <p:extLst>
      <p:ext uri="{BB962C8B-B14F-4D97-AF65-F5344CB8AC3E}">
        <p14:creationId xmlns:p14="http://schemas.microsoft.com/office/powerpoint/2010/main" val="1265962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684590" y="469783"/>
            <a:ext cx="4952811" cy="1006678"/>
          </a:xfrm>
        </p:spPr>
        <p:txBody>
          <a:bodyPr/>
          <a:lstStyle/>
          <a:p>
            <a:r>
              <a:rPr lang="lt-LT" dirty="0">
                <a:latin typeface="Palemonas" panose="02030603060206020803" pitchFamily="18" charset="0"/>
                <a:ea typeface="Palemonas" panose="02030603060206020803" pitchFamily="18" charset="0"/>
              </a:rPr>
              <a:t>ĮPROČIAI IR GYVENIMO BŪDAS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1593909"/>
            <a:ext cx="3866435" cy="4672668"/>
          </a:xfrm>
        </p:spPr>
        <p:txBody>
          <a:bodyPr>
            <a:normAutofit fontScale="85000" lnSpcReduction="10000"/>
          </a:bodyPr>
          <a:lstStyle/>
          <a:p>
            <a:pPr algn="just">
              <a:lnSpc>
                <a:spcPct val="10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Šioje tyrimo dalyje buvo siekiama nustatyti ar jaunuoliai yra susidūrę su psichoaktyvių medžiagų vartojimu ir kaip dažnai jei taip. Taigi jų buvo teiraujamasi </a:t>
            </a:r>
            <a:r>
              <a:rPr lang="lt-LT" sz="1800" kern="100" dirty="0">
                <a:effectLst/>
                <a:latin typeface="Palemonas" panose="02030603060206020803" pitchFamily="18" charset="0"/>
                <a:ea typeface="Calibri" panose="020F0502020204030204" pitchFamily="34" charset="0"/>
                <a:cs typeface="Times New Roman" panose="02020603050405020304" pitchFamily="18" charset="0"/>
              </a:rPr>
              <a:t>kurias iš šių psichoaktyviųjų medžiagų bandėte ar vartojote bei kurios priemonės, jų manymu, yra efektyviausios sprendžiant žalingų įpročių problemas (buvo galimybė pasirinkti iki 3 atsakymai). Taip pat jaunuolių buvo teiraujamasi ar jie jaučiasi saugūs tam tikrose Palangos m. savivaldybės teritorijose bei tyrimo dalyviai buvo paprašyti įvardinti dėl kokių priežasčių jaučiasi nesaugūs.</a:t>
            </a:r>
          </a:p>
          <a:p>
            <a:pPr algn="just">
              <a:lnSpc>
                <a:spcPct val="100000"/>
              </a:lnSpc>
              <a:spcBef>
                <a:spcPts val="0"/>
              </a:spcBef>
            </a:pPr>
            <a:r>
              <a:rPr lang="lt-LT" sz="1800" kern="100" dirty="0">
                <a:latin typeface="Palemonas" panose="02030603060206020803" pitchFamily="18" charset="0"/>
                <a:ea typeface="Calibri" panose="020F0502020204030204" pitchFamily="34" charset="0"/>
                <a:cs typeface="Times New Roman" panose="02020603050405020304" pitchFamily="18" charset="0"/>
              </a:rPr>
              <a:t>Paaiškėjo, kad efektyviausiomis priemonėmis, galinčiomis mažinti psichoaktyvių medžiagų vartojimą jaunuoliai įvardina pokalbius: pokalbius su psichologais, su įžymiais žmonėmis bei su bendraamžiais. </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2" name="Paveikslėlis 1">
            <a:extLst>
              <a:ext uri="{FF2B5EF4-FFF2-40B4-BE49-F238E27FC236}">
                <a16:creationId xmlns:a16="http://schemas.microsoft.com/office/drawing/2014/main" id="{8E42BA57-739B-A810-615C-DA708DDA4DC4}"/>
              </a:ext>
            </a:extLst>
          </p:cNvPr>
          <p:cNvPicPr>
            <a:picLocks noChangeAspect="1"/>
          </p:cNvPicPr>
          <p:nvPr/>
        </p:nvPicPr>
        <p:blipFill>
          <a:blip r:embed="rId2"/>
          <a:stretch>
            <a:fillRect/>
          </a:stretch>
        </p:blipFill>
        <p:spPr>
          <a:xfrm>
            <a:off x="5132740" y="1476461"/>
            <a:ext cx="5986791" cy="3584759"/>
          </a:xfrm>
          <a:prstGeom prst="rect">
            <a:avLst/>
          </a:prstGeom>
        </p:spPr>
      </p:pic>
    </p:spTree>
    <p:extLst>
      <p:ext uri="{BB962C8B-B14F-4D97-AF65-F5344CB8AC3E}">
        <p14:creationId xmlns:p14="http://schemas.microsoft.com/office/powerpoint/2010/main" val="2938463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684590" y="469783"/>
            <a:ext cx="4952811" cy="1006678"/>
          </a:xfrm>
        </p:spPr>
        <p:txBody>
          <a:bodyPr/>
          <a:lstStyle/>
          <a:p>
            <a:r>
              <a:rPr lang="lt-LT" dirty="0">
                <a:latin typeface="Palemonas" panose="02030603060206020803" pitchFamily="18" charset="0"/>
                <a:ea typeface="Palemonas" panose="02030603060206020803" pitchFamily="18" charset="0"/>
              </a:rPr>
              <a:t>ŠEIMA, DRAUGAI, KAIMYNYSTĖ (1)</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1593909"/>
            <a:ext cx="3866435" cy="4672668"/>
          </a:xfrm>
        </p:spPr>
        <p:txBody>
          <a:bodyPr>
            <a:normAutofit/>
          </a:bodyPr>
          <a:lstStyle/>
          <a:p>
            <a:pPr>
              <a:lnSpc>
                <a:spcPct val="100000"/>
              </a:lnSpc>
              <a:spcBef>
                <a:spcPts val="0"/>
              </a:spcBef>
              <a:tabLst>
                <a:tab pos="1214120" algn="l"/>
              </a:tabLst>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Siekiant įvertinti šeimos, draugų bei kaimynystės situaciją jaunimo požiūriu, tyrimo metu jaunuolių buvo teiraujamasi kiek jie turi artimų draugų, ar yra lengva susirasti naujų draugų, taip pat palaikymą šeimoje.  </a:t>
            </a:r>
          </a:p>
          <a:p>
            <a:pPr>
              <a:lnSpc>
                <a:spcPct val="100000"/>
              </a:lnSpc>
              <a:spcBef>
                <a:spcPts val="0"/>
              </a:spcBef>
              <a:tabLst>
                <a:tab pos="1214120" algn="l"/>
              </a:tabLst>
            </a:pPr>
            <a:r>
              <a:rPr lang="lt-LT" sz="1800" kern="100" dirty="0">
                <a:latin typeface="Palemonas" panose="02030603060206020803" pitchFamily="18" charset="0"/>
                <a:ea typeface="Calibri" panose="020F0502020204030204" pitchFamily="34" charset="0"/>
                <a:cs typeface="Times New Roman" panose="02020603050405020304" pitchFamily="18" charset="0"/>
              </a:rPr>
              <a:t>Paaiškėjo, kad didžioji dalis respondentų turi daugiau nei du draugus (89 proc.).</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2" name="Paveikslėlis 1">
            <a:extLst>
              <a:ext uri="{FF2B5EF4-FFF2-40B4-BE49-F238E27FC236}">
                <a16:creationId xmlns:a16="http://schemas.microsoft.com/office/drawing/2014/main" id="{6B408EF4-A237-5504-ECB6-8524926A7E8E}"/>
              </a:ext>
            </a:extLst>
          </p:cNvPr>
          <p:cNvPicPr>
            <a:picLocks noChangeAspect="1"/>
          </p:cNvPicPr>
          <p:nvPr/>
        </p:nvPicPr>
        <p:blipFill>
          <a:blip r:embed="rId2"/>
          <a:stretch>
            <a:fillRect/>
          </a:stretch>
        </p:blipFill>
        <p:spPr>
          <a:xfrm>
            <a:off x="5637401" y="1779889"/>
            <a:ext cx="5114987" cy="3298222"/>
          </a:xfrm>
          <a:prstGeom prst="rect">
            <a:avLst/>
          </a:prstGeom>
        </p:spPr>
      </p:pic>
    </p:spTree>
    <p:extLst>
      <p:ext uri="{BB962C8B-B14F-4D97-AF65-F5344CB8AC3E}">
        <p14:creationId xmlns:p14="http://schemas.microsoft.com/office/powerpoint/2010/main" val="3318067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vadinimas 3">
            <a:extLst>
              <a:ext uri="{FF2B5EF4-FFF2-40B4-BE49-F238E27FC236}">
                <a16:creationId xmlns:a16="http://schemas.microsoft.com/office/drawing/2014/main" id="{983C445A-ECA6-CF7B-1E28-585D2D00CB49}"/>
              </a:ext>
            </a:extLst>
          </p:cNvPr>
          <p:cNvSpPr>
            <a:spLocks noGrp="1"/>
          </p:cNvSpPr>
          <p:nvPr>
            <p:ph type="title"/>
          </p:nvPr>
        </p:nvSpPr>
        <p:spPr>
          <a:xfrm>
            <a:off x="684590" y="469783"/>
            <a:ext cx="4952811" cy="1006678"/>
          </a:xfrm>
        </p:spPr>
        <p:txBody>
          <a:bodyPr/>
          <a:lstStyle/>
          <a:p>
            <a:r>
              <a:rPr lang="lt-LT" dirty="0">
                <a:latin typeface="Palemonas" panose="02030603060206020803" pitchFamily="18" charset="0"/>
                <a:ea typeface="Palemonas" panose="02030603060206020803" pitchFamily="18" charset="0"/>
              </a:rPr>
              <a:t>ŠEIMA, DRAUGAI, KAIMYNYSTĖ (2)</a:t>
            </a:r>
          </a:p>
        </p:txBody>
      </p:sp>
      <p:sp>
        <p:nvSpPr>
          <p:cNvPr id="6" name="Teksto vietos rezervavimo ženklas 5">
            <a:extLst>
              <a:ext uri="{FF2B5EF4-FFF2-40B4-BE49-F238E27FC236}">
                <a16:creationId xmlns:a16="http://schemas.microsoft.com/office/drawing/2014/main" id="{EC1532B6-C5CF-180D-A9B4-BBAB5CF81759}"/>
              </a:ext>
            </a:extLst>
          </p:cNvPr>
          <p:cNvSpPr>
            <a:spLocks noGrp="1"/>
          </p:cNvSpPr>
          <p:nvPr>
            <p:ph type="body" sz="half" idx="2"/>
          </p:nvPr>
        </p:nvSpPr>
        <p:spPr>
          <a:xfrm>
            <a:off x="864956" y="1593909"/>
            <a:ext cx="3866435" cy="4672668"/>
          </a:xfrm>
        </p:spPr>
        <p:txBody>
          <a:bodyPr>
            <a:normAutofit/>
          </a:bodyPr>
          <a:lstStyle/>
          <a:p>
            <a:pPr algn="just">
              <a:lnSpc>
                <a:spcPct val="100000"/>
              </a:lnSpc>
              <a:spcBef>
                <a:spcPts val="0"/>
              </a:spcBef>
            </a:pPr>
            <a:r>
              <a:rPr lang="lt-LT" sz="1800" kern="100" dirty="0">
                <a:effectLst/>
                <a:latin typeface="Palemonas" panose="02030603060206020803" pitchFamily="18" charset="0"/>
                <a:ea typeface="Times New Roman" panose="02020603050405020304" pitchFamily="18" charset="0"/>
                <a:cs typeface="Times New Roman" panose="02020603050405020304" pitchFamily="18" charset="0"/>
              </a:rPr>
              <a:t>Taigi didžiajai daliai jaunuolių (46 proc.) draugų susirasti yra lengva. 30 proc. tyrime dalyvavusių jaunuolių nurodo, kad tai padaryti yra sunku, 0 13 proc. – labai lengva. Kad susirasti naujų draugų yra labai sunku nurodo 11 proc. tyrimo dalyvių.</a:t>
            </a:r>
            <a:endParaRPr lang="lt-LT" sz="1800" kern="100" dirty="0">
              <a:effectLst/>
              <a:latin typeface="Palemonas" panose="02030603060206020803" pitchFamily="18" charset="0"/>
              <a:ea typeface="Calibri" panose="020F0502020204030204" pitchFamily="34" charset="0"/>
              <a:cs typeface="Times New Roman" panose="02020603050405020304" pitchFamily="18" charset="0"/>
            </a:endParaRPr>
          </a:p>
          <a:p>
            <a:r>
              <a:rPr lang="lt-LT" dirty="0"/>
              <a:t> </a:t>
            </a:r>
          </a:p>
        </p:txBody>
      </p:sp>
      <p:pic>
        <p:nvPicPr>
          <p:cNvPr id="2" name="Paveikslėlis 1">
            <a:extLst>
              <a:ext uri="{FF2B5EF4-FFF2-40B4-BE49-F238E27FC236}">
                <a16:creationId xmlns:a16="http://schemas.microsoft.com/office/drawing/2014/main" id="{421613DB-A09B-612E-B749-6CAFF4CEBC5F}"/>
              </a:ext>
            </a:extLst>
          </p:cNvPr>
          <p:cNvPicPr>
            <a:picLocks noChangeAspect="1"/>
          </p:cNvPicPr>
          <p:nvPr/>
        </p:nvPicPr>
        <p:blipFill>
          <a:blip r:embed="rId2"/>
          <a:stretch>
            <a:fillRect/>
          </a:stretch>
        </p:blipFill>
        <p:spPr>
          <a:xfrm>
            <a:off x="6096000" y="1476461"/>
            <a:ext cx="5114987" cy="3298222"/>
          </a:xfrm>
          <a:prstGeom prst="rect">
            <a:avLst/>
          </a:prstGeom>
        </p:spPr>
      </p:pic>
    </p:spTree>
    <p:extLst>
      <p:ext uri="{BB962C8B-B14F-4D97-AF65-F5344CB8AC3E}">
        <p14:creationId xmlns:p14="http://schemas.microsoft.com/office/powerpoint/2010/main" val="3642889224"/>
      </p:ext>
    </p:extLst>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592</TotalTime>
  <Words>2061</Words>
  <Application>Microsoft Office PowerPoint</Application>
  <PresentationFormat>Plačiaekranė</PresentationFormat>
  <Paragraphs>113</Paragraphs>
  <Slides>21</Slides>
  <Notes>0</Notes>
  <HiddenSlides>0</HiddenSlides>
  <MMClips>0</MMClips>
  <ScaleCrop>false</ScaleCrop>
  <HeadingPairs>
    <vt:vector size="6" baseType="variant">
      <vt:variant>
        <vt:lpstr>Naudojami šriftai</vt:lpstr>
      </vt:variant>
      <vt:variant>
        <vt:i4>4</vt:i4>
      </vt:variant>
      <vt:variant>
        <vt:lpstr>Tema</vt:lpstr>
      </vt:variant>
      <vt:variant>
        <vt:i4>1</vt:i4>
      </vt:variant>
      <vt:variant>
        <vt:lpstr>Skaidrių pavadinimai</vt:lpstr>
      </vt:variant>
      <vt:variant>
        <vt:i4>21</vt:i4>
      </vt:variant>
    </vt:vector>
  </HeadingPairs>
  <TitlesOfParts>
    <vt:vector size="26" baseType="lpstr">
      <vt:lpstr>Arial</vt:lpstr>
      <vt:lpstr>Calibri</vt:lpstr>
      <vt:lpstr>Calibri Light</vt:lpstr>
      <vt:lpstr>Palemonas</vt:lpstr>
      <vt:lpstr>„Office“ tema</vt:lpstr>
      <vt:lpstr>PALANGOS MIESTO SAVIVALDYBĖS JAUNIMO (14-29 M.) PROBLEMATIKOS IR POREIKIŲ TYRIMAS</vt:lpstr>
      <vt:lpstr>APKLAUSOS STRUKTŪRA</vt:lpstr>
      <vt:lpstr>BENDRIEJI DUOMENYS (1)</vt:lpstr>
      <vt:lpstr>BENDRIEJI DUOMENYS (2)</vt:lpstr>
      <vt:lpstr>MOKYMASIS IR STUDIJOS (1)</vt:lpstr>
      <vt:lpstr>MOKYMASIS IR STUDIJOS (2)</vt:lpstr>
      <vt:lpstr>DARBAS (1)</vt:lpstr>
      <vt:lpstr>DARBAS (2)</vt:lpstr>
      <vt:lpstr>LAISVALAIKIS (1)</vt:lpstr>
      <vt:lpstr>LAISVALAIKIS (2)</vt:lpstr>
      <vt:lpstr>PILIETIŠKUMAS (1)</vt:lpstr>
      <vt:lpstr>PILIETIŠKUMAS (2)</vt:lpstr>
      <vt:lpstr>GYVENIMO SĄLYGOS (1)</vt:lpstr>
      <vt:lpstr>GYVENIMO SĄLYGOS (2)</vt:lpstr>
      <vt:lpstr>FIZINĖ IR PSICHINĖ SVEIKATA (1)</vt:lpstr>
      <vt:lpstr>FIZINĖ IR PSICHINĖ SVEIKATA (2)</vt:lpstr>
      <vt:lpstr>ĮPROČIAI IR GYVENIMO BŪDAS (1)</vt:lpstr>
      <vt:lpstr>ĮPROČIAI IR GYVENIMO BŪDAS (2)</vt:lpstr>
      <vt:lpstr>ĮPROČIAI IR GYVENIMO BŪDAS (1)</vt:lpstr>
      <vt:lpstr>ŠEIMA, DRAUGAI, KAIMYNYSTĖ (1)</vt:lpstr>
      <vt:lpstr>ŠEIMA, DRAUGAI, KAIMYNYSTĖ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PALANGOS MIESTO SAVIVALDYBĖS JAUNIMO (14-29 M.) PROBLEMATIKOS IR POREIKIŲ TYRIMAS</dc:title>
  <dc:creator>Laura Janušienė</dc:creator>
  <cp:lastModifiedBy>Vilija Malakauskienė</cp:lastModifiedBy>
  <cp:revision>2</cp:revision>
  <dcterms:created xsi:type="dcterms:W3CDTF">2024-01-11T07:44:43Z</dcterms:created>
  <dcterms:modified xsi:type="dcterms:W3CDTF">2025-04-23T08:41:50Z</dcterms:modified>
</cp:coreProperties>
</file>