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1555" r:id="rId3"/>
    <p:sldId id="1562" r:id="rId4"/>
    <p:sldId id="320" r:id="rId5"/>
    <p:sldId id="1553" r:id="rId6"/>
    <p:sldId id="1557" r:id="rId7"/>
    <p:sldId id="1558" r:id="rId8"/>
    <p:sldId id="1545" r:id="rId9"/>
    <p:sldId id="1546" r:id="rId10"/>
    <p:sldId id="1556" r:id="rId11"/>
    <p:sldId id="1548" r:id="rId12"/>
    <p:sldId id="1537" r:id="rId13"/>
    <p:sldId id="1540" r:id="rId14"/>
    <p:sldId id="1541" r:id="rId15"/>
    <p:sldId id="1543" r:id="rId16"/>
    <p:sldId id="719" r:id="rId17"/>
    <p:sldId id="1559" r:id="rId18"/>
    <p:sldId id="1561" r:id="rId19"/>
    <p:sldId id="1560" r:id="rId20"/>
    <p:sldId id="311" r:id="rId21"/>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797EF"/>
    <a:srgbClr val="EBF5FC"/>
    <a:srgbClr val="D7D8D9"/>
    <a:srgbClr val="FFE4EF"/>
    <a:srgbClr val="B2A8C7"/>
    <a:srgbClr val="FFD0CF"/>
    <a:srgbClr val="E4E5E6"/>
    <a:srgbClr val="FFD9CE"/>
    <a:srgbClr val="DDD7D5"/>
    <a:srgbClr val="CDDF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994EBE-1E7F-4B64-8D3B-1319D22FBD1C}" v="66" dt="2025-12-18T06:31:34.823"/>
    <p1510:client id="{BAA72C6A-E6E8-4468-88AF-F105E35808E2}" v="133" dt="2025-12-17T09:56:46.708"/>
  </p1510:revLst>
</p1510:revInfo>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6504" autoAdjust="0"/>
  </p:normalViewPr>
  <p:slideViewPr>
    <p:cSldViewPr snapToGrid="0" showGuides="1">
      <p:cViewPr varScale="1">
        <p:scale>
          <a:sx n="113" d="100"/>
          <a:sy n="113" d="100"/>
        </p:scale>
        <p:origin x="51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636417618919872E-2"/>
          <c:y val="4.0772440748625204E-2"/>
          <c:w val="0.94736358238108009"/>
          <c:h val="0.81194040043965354"/>
        </c:manualLayout>
      </c:layout>
      <c:barChart>
        <c:barDir val="col"/>
        <c:grouping val="clustered"/>
        <c:varyColors val="0"/>
        <c:ser>
          <c:idx val="0"/>
          <c:order val="0"/>
          <c:tx>
            <c:strRef>
              <c:f>Lapas1!$B$1</c:f>
              <c:strCache>
                <c:ptCount val="1"/>
                <c:pt idx="0">
                  <c:v>1 seka</c:v>
                </c:pt>
              </c:strCache>
            </c:strRef>
          </c:tx>
          <c:spPr>
            <a:solidFill>
              <a:srgbClr val="EA83A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Lapas1!$A$2:$A$6</c:f>
              <c:strCache>
                <c:ptCount val="5"/>
                <c:pt idx="0">
                  <c:v>2021 m.</c:v>
                </c:pt>
                <c:pt idx="1">
                  <c:v>2022 m.</c:v>
                </c:pt>
                <c:pt idx="2">
                  <c:v>2023 m.</c:v>
                </c:pt>
                <c:pt idx="3">
                  <c:v>2024 m.</c:v>
                </c:pt>
                <c:pt idx="4">
                  <c:v>2025 m.</c:v>
                </c:pt>
              </c:strCache>
            </c:strRef>
          </c:cat>
          <c:val>
            <c:numRef>
              <c:f>Lapas1!$B$2:$B$6</c:f>
              <c:numCache>
                <c:formatCode>General</c:formatCode>
                <c:ptCount val="5"/>
                <c:pt idx="0">
                  <c:v>9546</c:v>
                </c:pt>
                <c:pt idx="1">
                  <c:v>10094</c:v>
                </c:pt>
                <c:pt idx="2">
                  <c:v>10566</c:v>
                </c:pt>
                <c:pt idx="3">
                  <c:v>10716</c:v>
                </c:pt>
                <c:pt idx="4">
                  <c:v>11062</c:v>
                </c:pt>
              </c:numCache>
            </c:numRef>
          </c:val>
          <c:extLst>
            <c:ext xmlns:c16="http://schemas.microsoft.com/office/drawing/2014/chart" uri="{C3380CC4-5D6E-409C-BE32-E72D297353CC}">
              <c16:uniqueId val="{00000000-1936-4203-BA60-79706C2AB3F1}"/>
            </c:ext>
          </c:extLst>
        </c:ser>
        <c:dLbls>
          <c:dLblPos val="outEnd"/>
          <c:showLegendKey val="0"/>
          <c:showVal val="1"/>
          <c:showCatName val="0"/>
          <c:showSerName val="0"/>
          <c:showPercent val="0"/>
          <c:showBubbleSize val="0"/>
        </c:dLbls>
        <c:gapWidth val="219"/>
        <c:overlap val="-27"/>
        <c:axId val="1768588991"/>
        <c:axId val="1768596191"/>
      </c:barChart>
      <c:catAx>
        <c:axId val="17685889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lt-LT"/>
          </a:p>
        </c:txPr>
        <c:crossAx val="1768596191"/>
        <c:crosses val="autoZero"/>
        <c:auto val="1"/>
        <c:lblAlgn val="ctr"/>
        <c:lblOffset val="100"/>
        <c:noMultiLvlLbl val="0"/>
      </c:catAx>
      <c:valAx>
        <c:axId val="1768596191"/>
        <c:scaling>
          <c:orientation val="minMax"/>
        </c:scaling>
        <c:delete val="1"/>
        <c:axPos val="l"/>
        <c:numFmt formatCode="General" sourceLinked="1"/>
        <c:majorTickMark val="none"/>
        <c:minorTickMark val="none"/>
        <c:tickLblPos val="nextTo"/>
        <c:crossAx val="1768588991"/>
        <c:crosses val="autoZero"/>
        <c:crossBetween val="between"/>
      </c:valAx>
      <c:spPr>
        <a:solidFill>
          <a:schemeClr val="bg1"/>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50800">
      <a:solidFill>
        <a:srgbClr val="000000"/>
      </a:solidFill>
    </a:ln>
    <a:effectLst/>
  </c:spPr>
  <c:txPr>
    <a:bodyPr/>
    <a:lstStyle/>
    <a:p>
      <a:pPr>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solidFill>
                <a:latin typeface="Arial" panose="020B0604020202020204" pitchFamily="34" charset="0"/>
                <a:ea typeface="+mn-ea"/>
                <a:cs typeface="Arial" panose="020B0604020202020204" pitchFamily="34" charset="0"/>
              </a:defRPr>
            </a:pPr>
            <a:r>
              <a:rPr lang="lt-LT" sz="1800" b="0" dirty="0">
                <a:solidFill>
                  <a:schemeClr val="tx1"/>
                </a:solidFill>
                <a:latin typeface="Aptos" panose="020B0004020202020204" pitchFamily="34" charset="0"/>
                <a:cs typeface="Arial" panose="020B0604020202020204" pitchFamily="34" charset="0"/>
              </a:rPr>
              <a:t>Užimtųjų skaičius Palangos</a:t>
            </a:r>
            <a:r>
              <a:rPr lang="lt-LT" sz="1800" b="0" baseline="0" dirty="0">
                <a:solidFill>
                  <a:schemeClr val="tx1"/>
                </a:solidFill>
                <a:latin typeface="Aptos" panose="020B0004020202020204" pitchFamily="34" charset="0"/>
                <a:cs typeface="Arial" panose="020B0604020202020204" pitchFamily="34" charset="0"/>
              </a:rPr>
              <a:t> m. sa</a:t>
            </a:r>
            <a:r>
              <a:rPr lang="lt-LT" sz="1800" b="0" dirty="0">
                <a:solidFill>
                  <a:schemeClr val="tx1"/>
                </a:solidFill>
                <a:latin typeface="Aptos" panose="020B0004020202020204" pitchFamily="34" charset="0"/>
                <a:cs typeface="Arial" panose="020B0604020202020204" pitchFamily="34" charset="0"/>
              </a:rPr>
              <a:t>v.</a:t>
            </a:r>
          </a:p>
          <a:p>
            <a:pPr>
              <a:defRPr sz="1800">
                <a:solidFill>
                  <a:schemeClr val="tx1"/>
                </a:solidFill>
                <a:latin typeface="Arial" panose="020B0604020202020204" pitchFamily="34" charset="0"/>
                <a:cs typeface="Arial" panose="020B0604020202020204" pitchFamily="34" charset="0"/>
              </a:defRPr>
            </a:pPr>
            <a:r>
              <a:rPr lang="lt-LT" sz="1800" b="0" dirty="0">
                <a:solidFill>
                  <a:schemeClr val="tx1"/>
                </a:solidFill>
                <a:latin typeface="Aptos" panose="020B0004020202020204" pitchFamily="34" charset="0"/>
                <a:cs typeface="Arial" panose="020B0604020202020204" pitchFamily="34" charset="0"/>
              </a:rPr>
              <a:t> (tūkst.) </a:t>
            </a:r>
          </a:p>
        </c:rich>
      </c:tx>
      <c:layout>
        <c:manualLayout>
          <c:xMode val="edge"/>
          <c:yMode val="edge"/>
          <c:x val="0.16762284305516445"/>
          <c:y val="2.8758286741326987E-2"/>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chemeClr val="tx1"/>
              </a:solidFill>
              <a:latin typeface="Arial" panose="020B0604020202020204" pitchFamily="34" charset="0"/>
              <a:ea typeface="+mn-ea"/>
              <a:cs typeface="Arial" panose="020B0604020202020204" pitchFamily="34" charset="0"/>
            </a:defRPr>
          </a:pPr>
          <a:endParaRPr lang="lt-LT"/>
        </a:p>
      </c:txPr>
    </c:title>
    <c:autoTitleDeleted val="0"/>
    <c:plotArea>
      <c:layout/>
      <c:barChart>
        <c:barDir val="col"/>
        <c:grouping val="clustered"/>
        <c:varyColors val="0"/>
        <c:ser>
          <c:idx val="0"/>
          <c:order val="0"/>
          <c:tx>
            <c:strRef>
              <c:f>Lapas1!$B$1</c:f>
              <c:strCache>
                <c:ptCount val="1"/>
                <c:pt idx="0">
                  <c:v>Užimtųjų skaičius Lietuvos Respublikoje (tūkst) Valstybės duomenų agentūra</c:v>
                </c:pt>
              </c:strCache>
            </c:strRef>
          </c:tx>
          <c:spPr>
            <a:solidFill>
              <a:srgbClr val="EA83A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Lapas1!$A$2:$A$6</c:f>
              <c:strCache>
                <c:ptCount val="5"/>
                <c:pt idx="0">
                  <c:v>2020 m.</c:v>
                </c:pt>
                <c:pt idx="1">
                  <c:v>2021 m.</c:v>
                </c:pt>
                <c:pt idx="2">
                  <c:v>2022 m.</c:v>
                </c:pt>
                <c:pt idx="3">
                  <c:v>2023 m.</c:v>
                </c:pt>
                <c:pt idx="4">
                  <c:v>2024 m.</c:v>
                </c:pt>
              </c:strCache>
            </c:strRef>
          </c:cat>
          <c:val>
            <c:numRef>
              <c:f>Lapas1!$B$2:$B$6</c:f>
              <c:numCache>
                <c:formatCode>General</c:formatCode>
                <c:ptCount val="5"/>
                <c:pt idx="0">
                  <c:v>7.3</c:v>
                </c:pt>
                <c:pt idx="1">
                  <c:v>8.1</c:v>
                </c:pt>
                <c:pt idx="2" formatCode="0.0">
                  <c:v>8.9</c:v>
                </c:pt>
                <c:pt idx="3">
                  <c:v>8.5</c:v>
                </c:pt>
                <c:pt idx="4">
                  <c:v>8.1</c:v>
                </c:pt>
              </c:numCache>
            </c:numRef>
          </c:val>
          <c:extLst>
            <c:ext xmlns:c16="http://schemas.microsoft.com/office/drawing/2014/chart" uri="{C3380CC4-5D6E-409C-BE32-E72D297353CC}">
              <c16:uniqueId val="{00000000-BBEE-4280-814E-51DE0B217ED9}"/>
            </c:ext>
          </c:extLst>
        </c:ser>
        <c:dLbls>
          <c:dLblPos val="outEnd"/>
          <c:showLegendKey val="0"/>
          <c:showVal val="1"/>
          <c:showCatName val="0"/>
          <c:showSerName val="0"/>
          <c:showPercent val="0"/>
          <c:showBubbleSize val="0"/>
        </c:dLbls>
        <c:gapWidth val="219"/>
        <c:overlap val="-27"/>
        <c:axId val="1539049584"/>
        <c:axId val="1539048624"/>
      </c:barChart>
      <c:catAx>
        <c:axId val="1539049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1539048624"/>
        <c:crosses val="autoZero"/>
        <c:auto val="1"/>
        <c:lblAlgn val="ctr"/>
        <c:lblOffset val="100"/>
        <c:noMultiLvlLbl val="0"/>
      </c:catAx>
      <c:valAx>
        <c:axId val="1539048624"/>
        <c:scaling>
          <c:orientation val="minMax"/>
        </c:scaling>
        <c:delete val="1"/>
        <c:axPos val="l"/>
        <c:numFmt formatCode="General" sourceLinked="1"/>
        <c:majorTickMark val="none"/>
        <c:minorTickMark val="none"/>
        <c:tickLblPos val="nextTo"/>
        <c:crossAx val="153904958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44450">
      <a:solidFill>
        <a:srgbClr val="000000"/>
      </a:solidFill>
    </a:ln>
    <a:effectLst>
      <a:softEdge rad="0"/>
    </a:effectLst>
  </c:spPr>
  <c:txPr>
    <a:bodyPr/>
    <a:lstStyle/>
    <a:p>
      <a:pPr>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Lapas1!$B$1</c:f>
              <c:strCache>
                <c:ptCount val="1"/>
                <c:pt idx="0">
                  <c:v>1 seka</c:v>
                </c:pt>
              </c:strCache>
            </c:strRef>
          </c:tx>
          <c:spPr>
            <a:solidFill>
              <a:srgbClr val="E8D2C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Lapas1!$A$2:$A$6</c:f>
              <c:strCache>
                <c:ptCount val="5"/>
                <c:pt idx="0">
                  <c:v>2020 m.</c:v>
                </c:pt>
                <c:pt idx="1">
                  <c:v>2021 m.</c:v>
                </c:pt>
                <c:pt idx="2">
                  <c:v>2022 m.</c:v>
                </c:pt>
                <c:pt idx="3">
                  <c:v>2023 m.</c:v>
                </c:pt>
                <c:pt idx="4">
                  <c:v>2024 m.</c:v>
                </c:pt>
              </c:strCache>
            </c:strRef>
          </c:cat>
          <c:val>
            <c:numRef>
              <c:f>Lapas1!$B$2:$B$6</c:f>
              <c:numCache>
                <c:formatCode>0%</c:formatCode>
                <c:ptCount val="5"/>
                <c:pt idx="0" formatCode="0.0%">
                  <c:v>0.745</c:v>
                </c:pt>
                <c:pt idx="1">
                  <c:v>0.76</c:v>
                </c:pt>
                <c:pt idx="2" formatCode="0.0%">
                  <c:v>0.72699999999999998</c:v>
                </c:pt>
                <c:pt idx="3" formatCode="0.0%">
                  <c:v>0.80300000000000005</c:v>
                </c:pt>
                <c:pt idx="4" formatCode="0.0%">
                  <c:v>0.77300000000000002</c:v>
                </c:pt>
              </c:numCache>
            </c:numRef>
          </c:val>
          <c:extLst>
            <c:ext xmlns:c16="http://schemas.microsoft.com/office/drawing/2014/chart" uri="{C3380CC4-5D6E-409C-BE32-E72D297353CC}">
              <c16:uniqueId val="{00000000-0F4A-4CBA-B18C-9532E01AA169}"/>
            </c:ext>
          </c:extLst>
        </c:ser>
        <c:dLbls>
          <c:dLblPos val="outEnd"/>
          <c:showLegendKey val="0"/>
          <c:showVal val="1"/>
          <c:showCatName val="0"/>
          <c:showSerName val="0"/>
          <c:showPercent val="0"/>
          <c:showBubbleSize val="0"/>
        </c:dLbls>
        <c:gapWidth val="219"/>
        <c:overlap val="-27"/>
        <c:axId val="1768588991"/>
        <c:axId val="1768596191"/>
      </c:barChart>
      <c:catAx>
        <c:axId val="17685889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lt-LT"/>
          </a:p>
        </c:txPr>
        <c:crossAx val="1768596191"/>
        <c:crosses val="autoZero"/>
        <c:auto val="1"/>
        <c:lblAlgn val="ctr"/>
        <c:lblOffset val="100"/>
        <c:noMultiLvlLbl val="0"/>
      </c:catAx>
      <c:valAx>
        <c:axId val="1768596191"/>
        <c:scaling>
          <c:orientation val="minMax"/>
        </c:scaling>
        <c:delete val="1"/>
        <c:axPos val="l"/>
        <c:numFmt formatCode="0.0%" sourceLinked="1"/>
        <c:majorTickMark val="none"/>
        <c:minorTickMark val="none"/>
        <c:tickLblPos val="nextTo"/>
        <c:crossAx val="176858899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50800">
      <a:solidFill>
        <a:srgbClr val="000000"/>
      </a:solidFill>
    </a:ln>
    <a:effectLst/>
  </c:spPr>
  <c:txPr>
    <a:bodyPr/>
    <a:lstStyle/>
    <a:p>
      <a:pPr>
        <a:defRPr/>
      </a:pPr>
      <a:endParaRPr lang="lt-LT"/>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Arial" panose="020B0604020202020204" pitchFamily="34" charset="0"/>
                <a:ea typeface="+mn-ea"/>
                <a:cs typeface="Arial" panose="020B0604020202020204" pitchFamily="34" charset="0"/>
              </a:defRPr>
            </a:pPr>
            <a:r>
              <a:rPr lang="lt-LT"/>
              <a:t>Registruotų bedarbio statusu asmenų su negalia skaičius (Lietuva)</a:t>
            </a:r>
          </a:p>
        </c:rich>
      </c:tx>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Arial" panose="020B0604020202020204" pitchFamily="34" charset="0"/>
              <a:ea typeface="+mn-ea"/>
              <a:cs typeface="Arial" panose="020B0604020202020204" pitchFamily="34" charset="0"/>
            </a:defRPr>
          </a:pPr>
          <a:endParaRPr lang="lt-LT"/>
        </a:p>
      </c:txPr>
    </c:title>
    <c:autoTitleDeleted val="0"/>
    <c:plotArea>
      <c:layout/>
      <c:barChart>
        <c:barDir val="col"/>
        <c:grouping val="clustered"/>
        <c:varyColors val="0"/>
        <c:ser>
          <c:idx val="0"/>
          <c:order val="0"/>
          <c:tx>
            <c:strRef>
              <c:f>Lapas1!$B$1</c:f>
              <c:strCache>
                <c:ptCount val="1"/>
                <c:pt idx="0">
                  <c:v>2023-12-01</c:v>
                </c:pt>
              </c:strCache>
            </c:strRef>
          </c:tx>
          <c:spPr>
            <a:solidFill>
              <a:srgbClr val="E8D2C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Lapas1!$B$2</c:f>
              <c:numCache>
                <c:formatCode>General</c:formatCode>
                <c:ptCount val="1"/>
                <c:pt idx="0">
                  <c:v>11587</c:v>
                </c:pt>
              </c:numCache>
            </c:numRef>
          </c:val>
          <c:extLst>
            <c:ext xmlns:c16="http://schemas.microsoft.com/office/drawing/2014/chart" uri="{C3380CC4-5D6E-409C-BE32-E72D297353CC}">
              <c16:uniqueId val="{00000000-1D61-49DA-BEF0-CB8BD7D97D38}"/>
            </c:ext>
          </c:extLst>
        </c:ser>
        <c:ser>
          <c:idx val="1"/>
          <c:order val="1"/>
          <c:tx>
            <c:strRef>
              <c:f>Lapas1!$C$1</c:f>
              <c:strCache>
                <c:ptCount val="1"/>
                <c:pt idx="0">
                  <c:v>2024-12-01</c:v>
                </c:pt>
              </c:strCache>
            </c:strRef>
          </c:tx>
          <c:spPr>
            <a:solidFill>
              <a:srgbClr val="A998F4"/>
            </a:solidFill>
            <a:ln>
              <a:noFill/>
            </a:ln>
            <a:effectLst/>
          </c:spPr>
          <c:invertIfNegative val="0"/>
          <c:dPt>
            <c:idx val="0"/>
            <c:invertIfNegative val="0"/>
            <c:bubble3D val="0"/>
            <c:spPr>
              <a:solidFill>
                <a:srgbClr val="A998F4"/>
              </a:solidFill>
              <a:ln>
                <a:noFill/>
              </a:ln>
              <a:effectLst/>
            </c:spPr>
            <c:extLst>
              <c:ext xmlns:c16="http://schemas.microsoft.com/office/drawing/2014/chart" uri="{C3380CC4-5D6E-409C-BE32-E72D297353CC}">
                <c16:uniqueId val="{00000002-1D61-49DA-BEF0-CB8BD7D97D38}"/>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Lapas1!$C$2</c:f>
              <c:numCache>
                <c:formatCode>General</c:formatCode>
                <c:ptCount val="1"/>
                <c:pt idx="0">
                  <c:v>11505</c:v>
                </c:pt>
              </c:numCache>
            </c:numRef>
          </c:val>
          <c:extLst>
            <c:ext xmlns:c16="http://schemas.microsoft.com/office/drawing/2014/chart" uri="{C3380CC4-5D6E-409C-BE32-E72D297353CC}">
              <c16:uniqueId val="{00000003-1D61-49DA-BEF0-CB8BD7D97D38}"/>
            </c:ext>
          </c:extLst>
        </c:ser>
        <c:ser>
          <c:idx val="2"/>
          <c:order val="2"/>
          <c:tx>
            <c:strRef>
              <c:f>Lapas1!$D$1</c:f>
              <c:strCache>
                <c:ptCount val="1"/>
                <c:pt idx="0">
                  <c:v>2025-12-01</c:v>
                </c:pt>
              </c:strCache>
            </c:strRef>
          </c:tx>
          <c:spPr>
            <a:solidFill>
              <a:srgbClr val="EA83A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Lapas1!$D$2</c:f>
              <c:numCache>
                <c:formatCode>General</c:formatCode>
                <c:ptCount val="1"/>
                <c:pt idx="0">
                  <c:v>11733</c:v>
                </c:pt>
              </c:numCache>
            </c:numRef>
          </c:val>
          <c:extLst>
            <c:ext xmlns:c16="http://schemas.microsoft.com/office/drawing/2014/chart" uri="{C3380CC4-5D6E-409C-BE32-E72D297353CC}">
              <c16:uniqueId val="{00000004-1D61-49DA-BEF0-CB8BD7D97D38}"/>
            </c:ext>
          </c:extLst>
        </c:ser>
        <c:dLbls>
          <c:dLblPos val="outEnd"/>
          <c:showLegendKey val="0"/>
          <c:showVal val="1"/>
          <c:showCatName val="0"/>
          <c:showSerName val="0"/>
          <c:showPercent val="0"/>
          <c:showBubbleSize val="0"/>
        </c:dLbls>
        <c:gapWidth val="219"/>
        <c:overlap val="-27"/>
        <c:axId val="1672234575"/>
        <c:axId val="1672232655"/>
      </c:barChart>
      <c:catAx>
        <c:axId val="1672234575"/>
        <c:scaling>
          <c:orientation val="minMax"/>
        </c:scaling>
        <c:delete val="1"/>
        <c:axPos val="b"/>
        <c:numFmt formatCode="General" sourceLinked="1"/>
        <c:majorTickMark val="none"/>
        <c:minorTickMark val="none"/>
        <c:tickLblPos val="nextTo"/>
        <c:crossAx val="1672232655"/>
        <c:crosses val="autoZero"/>
        <c:auto val="1"/>
        <c:lblAlgn val="ctr"/>
        <c:lblOffset val="100"/>
        <c:noMultiLvlLbl val="0"/>
      </c:catAx>
      <c:valAx>
        <c:axId val="16722326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16722345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600" b="0">
          <a:solidFill>
            <a:schemeClr val="tx1"/>
          </a:solidFill>
          <a:latin typeface="Arial" panose="020B0604020202020204" pitchFamily="34" charset="0"/>
          <a:cs typeface="Arial" panose="020B0604020202020204" pitchFamily="34" charset="0"/>
        </a:defRPr>
      </a:pPr>
      <a:endParaRPr lang="lt-LT"/>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Arial" panose="020B0604020202020204" pitchFamily="34" charset="0"/>
                <a:ea typeface="+mn-ea"/>
                <a:cs typeface="Arial" panose="020B0604020202020204" pitchFamily="34" charset="0"/>
              </a:defRPr>
            </a:pPr>
            <a:r>
              <a:rPr lang="lt-LT"/>
              <a:t>Per laikotarpį registruotų asmenų su negalia skaičius</a:t>
            </a:r>
          </a:p>
        </c:rich>
      </c:tx>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Arial" panose="020B0604020202020204" pitchFamily="34" charset="0"/>
              <a:ea typeface="+mn-ea"/>
              <a:cs typeface="Arial" panose="020B0604020202020204" pitchFamily="34" charset="0"/>
            </a:defRPr>
          </a:pPr>
          <a:endParaRPr lang="lt-LT"/>
        </a:p>
      </c:txPr>
    </c:title>
    <c:autoTitleDeleted val="0"/>
    <c:plotArea>
      <c:layout/>
      <c:barChart>
        <c:barDir val="col"/>
        <c:grouping val="clustered"/>
        <c:varyColors val="0"/>
        <c:ser>
          <c:idx val="0"/>
          <c:order val="0"/>
          <c:tx>
            <c:strRef>
              <c:f>Lapas1!$B$1</c:f>
              <c:strCache>
                <c:ptCount val="1"/>
                <c:pt idx="0">
                  <c:v>2023</c:v>
                </c:pt>
              </c:strCache>
            </c:strRef>
          </c:tx>
          <c:spPr>
            <a:solidFill>
              <a:srgbClr val="E8D2C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Lapas1!$B$2</c:f>
              <c:numCache>
                <c:formatCode>General</c:formatCode>
                <c:ptCount val="1"/>
                <c:pt idx="0">
                  <c:v>13581</c:v>
                </c:pt>
              </c:numCache>
            </c:numRef>
          </c:val>
          <c:extLst>
            <c:ext xmlns:c16="http://schemas.microsoft.com/office/drawing/2014/chart" uri="{C3380CC4-5D6E-409C-BE32-E72D297353CC}">
              <c16:uniqueId val="{00000000-B6F9-4555-AE10-A651F5E3D78C}"/>
            </c:ext>
          </c:extLst>
        </c:ser>
        <c:ser>
          <c:idx val="1"/>
          <c:order val="1"/>
          <c:tx>
            <c:strRef>
              <c:f>Lapas1!$C$1</c:f>
              <c:strCache>
                <c:ptCount val="1"/>
                <c:pt idx="0">
                  <c:v>2024</c:v>
                </c:pt>
              </c:strCache>
            </c:strRef>
          </c:tx>
          <c:spPr>
            <a:solidFill>
              <a:srgbClr val="A998F4"/>
            </a:solidFill>
            <a:ln>
              <a:noFill/>
            </a:ln>
            <a:effectLst/>
          </c:spPr>
          <c:invertIfNegative val="0"/>
          <c:dPt>
            <c:idx val="0"/>
            <c:invertIfNegative val="0"/>
            <c:bubble3D val="0"/>
            <c:spPr>
              <a:solidFill>
                <a:srgbClr val="A998F4"/>
              </a:solidFill>
              <a:ln>
                <a:noFill/>
              </a:ln>
              <a:effectLst/>
            </c:spPr>
            <c:extLst>
              <c:ext xmlns:c16="http://schemas.microsoft.com/office/drawing/2014/chart" uri="{C3380CC4-5D6E-409C-BE32-E72D297353CC}">
                <c16:uniqueId val="{00000002-B6F9-4555-AE10-A651F5E3D78C}"/>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Lapas1!$C$2</c:f>
              <c:numCache>
                <c:formatCode>General</c:formatCode>
                <c:ptCount val="1"/>
                <c:pt idx="0">
                  <c:v>13556</c:v>
                </c:pt>
              </c:numCache>
            </c:numRef>
          </c:val>
          <c:extLst>
            <c:ext xmlns:c16="http://schemas.microsoft.com/office/drawing/2014/chart" uri="{C3380CC4-5D6E-409C-BE32-E72D297353CC}">
              <c16:uniqueId val="{00000003-B6F9-4555-AE10-A651F5E3D78C}"/>
            </c:ext>
          </c:extLst>
        </c:ser>
        <c:ser>
          <c:idx val="2"/>
          <c:order val="2"/>
          <c:tx>
            <c:strRef>
              <c:f>Lapas1!$D$1</c:f>
              <c:strCache>
                <c:ptCount val="1"/>
                <c:pt idx="0">
                  <c:v>2025-01-01–2025-11-30</c:v>
                </c:pt>
              </c:strCache>
            </c:strRef>
          </c:tx>
          <c:spPr>
            <a:solidFill>
              <a:srgbClr val="EA83A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Lapas1!$D$2</c:f>
              <c:numCache>
                <c:formatCode>General</c:formatCode>
                <c:ptCount val="1"/>
                <c:pt idx="0">
                  <c:v>12866</c:v>
                </c:pt>
              </c:numCache>
            </c:numRef>
          </c:val>
          <c:extLst>
            <c:ext xmlns:c16="http://schemas.microsoft.com/office/drawing/2014/chart" uri="{C3380CC4-5D6E-409C-BE32-E72D297353CC}">
              <c16:uniqueId val="{00000004-B6F9-4555-AE10-A651F5E3D78C}"/>
            </c:ext>
          </c:extLst>
        </c:ser>
        <c:dLbls>
          <c:dLblPos val="outEnd"/>
          <c:showLegendKey val="0"/>
          <c:showVal val="1"/>
          <c:showCatName val="0"/>
          <c:showSerName val="0"/>
          <c:showPercent val="0"/>
          <c:showBubbleSize val="0"/>
        </c:dLbls>
        <c:gapWidth val="219"/>
        <c:overlap val="-27"/>
        <c:axId val="1672234575"/>
        <c:axId val="1672232655"/>
      </c:barChart>
      <c:catAx>
        <c:axId val="1672234575"/>
        <c:scaling>
          <c:orientation val="minMax"/>
        </c:scaling>
        <c:delete val="1"/>
        <c:axPos val="b"/>
        <c:numFmt formatCode="General" sourceLinked="1"/>
        <c:majorTickMark val="none"/>
        <c:minorTickMark val="none"/>
        <c:tickLblPos val="nextTo"/>
        <c:crossAx val="1672232655"/>
        <c:crosses val="autoZero"/>
        <c:auto val="1"/>
        <c:lblAlgn val="ctr"/>
        <c:lblOffset val="100"/>
        <c:noMultiLvlLbl val="0"/>
      </c:catAx>
      <c:valAx>
        <c:axId val="16722326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16722345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600" b="0">
          <a:solidFill>
            <a:schemeClr val="tx1"/>
          </a:solidFill>
          <a:latin typeface="Arial" panose="020B0604020202020204" pitchFamily="34" charset="0"/>
          <a:cs typeface="Arial" panose="020B0604020202020204" pitchFamily="34" charset="0"/>
        </a:defRPr>
      </a:pPr>
      <a:endParaRPr lang="lt-LT"/>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Arial" panose="020B0604020202020204" pitchFamily="34" charset="0"/>
                <a:ea typeface="+mn-ea"/>
                <a:cs typeface="Arial" panose="020B0604020202020204" pitchFamily="34" charset="0"/>
              </a:defRPr>
            </a:pPr>
            <a:r>
              <a:rPr lang="lt-LT" dirty="0"/>
              <a:t>Registruotų bedarbio statusu asmenų su negalia skaičius </a:t>
            </a:r>
          </a:p>
          <a:p>
            <a:pPr>
              <a:defRPr/>
            </a:pPr>
            <a:r>
              <a:rPr lang="lt-LT" dirty="0"/>
              <a:t>Palangos m. sav.</a:t>
            </a:r>
          </a:p>
        </c:rich>
      </c:tx>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Arial" panose="020B0604020202020204" pitchFamily="34" charset="0"/>
              <a:ea typeface="+mn-ea"/>
              <a:cs typeface="Arial" panose="020B0604020202020204" pitchFamily="34" charset="0"/>
            </a:defRPr>
          </a:pPr>
          <a:endParaRPr lang="lt-LT"/>
        </a:p>
      </c:txPr>
    </c:title>
    <c:autoTitleDeleted val="0"/>
    <c:plotArea>
      <c:layout/>
      <c:barChart>
        <c:barDir val="col"/>
        <c:grouping val="clustered"/>
        <c:varyColors val="0"/>
        <c:ser>
          <c:idx val="0"/>
          <c:order val="0"/>
          <c:tx>
            <c:strRef>
              <c:f>Lapas1!$B$1</c:f>
              <c:strCache>
                <c:ptCount val="1"/>
                <c:pt idx="0">
                  <c:v>2023-12-01</c:v>
                </c:pt>
              </c:strCache>
            </c:strRef>
          </c:tx>
          <c:spPr>
            <a:solidFill>
              <a:srgbClr val="E8D2C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Lapas1!$B$2</c:f>
              <c:numCache>
                <c:formatCode>General</c:formatCode>
                <c:ptCount val="1"/>
                <c:pt idx="0">
                  <c:v>50</c:v>
                </c:pt>
              </c:numCache>
            </c:numRef>
          </c:val>
          <c:extLst>
            <c:ext xmlns:c16="http://schemas.microsoft.com/office/drawing/2014/chart" uri="{C3380CC4-5D6E-409C-BE32-E72D297353CC}">
              <c16:uniqueId val="{00000000-8E40-44D4-9525-BAFFD09BB9AD}"/>
            </c:ext>
          </c:extLst>
        </c:ser>
        <c:ser>
          <c:idx val="1"/>
          <c:order val="1"/>
          <c:tx>
            <c:strRef>
              <c:f>Lapas1!$C$1</c:f>
              <c:strCache>
                <c:ptCount val="1"/>
                <c:pt idx="0">
                  <c:v>2024-12-01</c:v>
                </c:pt>
              </c:strCache>
            </c:strRef>
          </c:tx>
          <c:spPr>
            <a:solidFill>
              <a:srgbClr val="A998F4"/>
            </a:solidFill>
            <a:ln>
              <a:noFill/>
            </a:ln>
            <a:effectLst/>
          </c:spPr>
          <c:invertIfNegative val="0"/>
          <c:dPt>
            <c:idx val="0"/>
            <c:invertIfNegative val="0"/>
            <c:bubble3D val="0"/>
            <c:spPr>
              <a:solidFill>
                <a:srgbClr val="A998F4"/>
              </a:solidFill>
              <a:ln>
                <a:noFill/>
              </a:ln>
              <a:effectLst/>
            </c:spPr>
            <c:extLst>
              <c:ext xmlns:c16="http://schemas.microsoft.com/office/drawing/2014/chart" uri="{C3380CC4-5D6E-409C-BE32-E72D297353CC}">
                <c16:uniqueId val="{00000002-8E40-44D4-9525-BAFFD09BB9AD}"/>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Lapas1!$C$2</c:f>
              <c:numCache>
                <c:formatCode>General</c:formatCode>
                <c:ptCount val="1"/>
                <c:pt idx="0">
                  <c:v>59</c:v>
                </c:pt>
              </c:numCache>
            </c:numRef>
          </c:val>
          <c:extLst>
            <c:ext xmlns:c16="http://schemas.microsoft.com/office/drawing/2014/chart" uri="{C3380CC4-5D6E-409C-BE32-E72D297353CC}">
              <c16:uniqueId val="{00000003-8E40-44D4-9525-BAFFD09BB9AD}"/>
            </c:ext>
          </c:extLst>
        </c:ser>
        <c:ser>
          <c:idx val="2"/>
          <c:order val="2"/>
          <c:tx>
            <c:strRef>
              <c:f>Lapas1!$D$1</c:f>
              <c:strCache>
                <c:ptCount val="1"/>
                <c:pt idx="0">
                  <c:v>2025-12-01</c:v>
                </c:pt>
              </c:strCache>
            </c:strRef>
          </c:tx>
          <c:spPr>
            <a:solidFill>
              <a:srgbClr val="EA83A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Lapas1!$D$2</c:f>
              <c:numCache>
                <c:formatCode>General</c:formatCode>
                <c:ptCount val="1"/>
                <c:pt idx="0">
                  <c:v>64</c:v>
                </c:pt>
              </c:numCache>
            </c:numRef>
          </c:val>
          <c:extLst>
            <c:ext xmlns:c16="http://schemas.microsoft.com/office/drawing/2014/chart" uri="{C3380CC4-5D6E-409C-BE32-E72D297353CC}">
              <c16:uniqueId val="{00000004-8E40-44D4-9525-BAFFD09BB9AD}"/>
            </c:ext>
          </c:extLst>
        </c:ser>
        <c:dLbls>
          <c:dLblPos val="outEnd"/>
          <c:showLegendKey val="0"/>
          <c:showVal val="1"/>
          <c:showCatName val="0"/>
          <c:showSerName val="0"/>
          <c:showPercent val="0"/>
          <c:showBubbleSize val="0"/>
        </c:dLbls>
        <c:gapWidth val="219"/>
        <c:overlap val="-27"/>
        <c:axId val="1672234575"/>
        <c:axId val="1672232655"/>
      </c:barChart>
      <c:catAx>
        <c:axId val="1672234575"/>
        <c:scaling>
          <c:orientation val="minMax"/>
        </c:scaling>
        <c:delete val="1"/>
        <c:axPos val="b"/>
        <c:numFmt formatCode="General" sourceLinked="1"/>
        <c:majorTickMark val="none"/>
        <c:minorTickMark val="none"/>
        <c:tickLblPos val="nextTo"/>
        <c:crossAx val="1672232655"/>
        <c:crosses val="autoZero"/>
        <c:auto val="1"/>
        <c:lblAlgn val="ctr"/>
        <c:lblOffset val="100"/>
        <c:noMultiLvlLbl val="0"/>
      </c:catAx>
      <c:valAx>
        <c:axId val="16722326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16722345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600" b="0">
          <a:solidFill>
            <a:schemeClr val="tx1"/>
          </a:solidFill>
          <a:latin typeface="Arial" panose="020B0604020202020204" pitchFamily="34" charset="0"/>
          <a:cs typeface="Arial" panose="020B0604020202020204" pitchFamily="34" charset="0"/>
        </a:defRPr>
      </a:pPr>
      <a:endParaRPr lang="lt-LT"/>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635769584316882E-2"/>
          <c:y val="0.11143313155304405"/>
          <c:w val="0.92277479803150952"/>
          <c:h val="0.60747988506892281"/>
        </c:manualLayout>
      </c:layout>
      <c:barChart>
        <c:barDir val="col"/>
        <c:grouping val="clustered"/>
        <c:varyColors val="0"/>
        <c:ser>
          <c:idx val="0"/>
          <c:order val="0"/>
          <c:spPr>
            <a:solidFill>
              <a:srgbClr val="A797EF"/>
            </a:solidFill>
            <a:ln>
              <a:noFill/>
            </a:ln>
            <a:effectLst/>
          </c:spPr>
          <c:invertIfNegative val="0"/>
          <c:dPt>
            <c:idx val="0"/>
            <c:invertIfNegative val="0"/>
            <c:bubble3D val="0"/>
            <c:spPr>
              <a:solidFill>
                <a:srgbClr val="A797EF"/>
              </a:solidFill>
              <a:ln>
                <a:noFill/>
              </a:ln>
              <a:effectLst/>
            </c:spPr>
            <c:extLst>
              <c:ext xmlns:c16="http://schemas.microsoft.com/office/drawing/2014/chart" uri="{C3380CC4-5D6E-409C-BE32-E72D297353CC}">
                <c16:uniqueId val="{00000001-ED9E-40C6-BA97-B85CCBFCC6A6}"/>
              </c:ext>
            </c:extLst>
          </c:dPt>
          <c:dPt>
            <c:idx val="6"/>
            <c:invertIfNegative val="0"/>
            <c:bubble3D val="0"/>
            <c:spPr>
              <a:solidFill>
                <a:srgbClr val="A797EF"/>
              </a:solidFill>
              <a:ln>
                <a:noFill/>
              </a:ln>
              <a:effectLst/>
            </c:spPr>
            <c:extLst>
              <c:ext xmlns:c16="http://schemas.microsoft.com/office/drawing/2014/chart" uri="{C3380CC4-5D6E-409C-BE32-E72D297353CC}">
                <c16:uniqueId val="{00000003-A2E9-47E5-92FA-055EDB67E6E3}"/>
              </c:ext>
            </c:extLst>
          </c:dPt>
          <c:dPt>
            <c:idx val="8"/>
            <c:invertIfNegative val="0"/>
            <c:bubble3D val="0"/>
            <c:spPr>
              <a:solidFill>
                <a:srgbClr val="A797EF"/>
              </a:solidFill>
              <a:ln>
                <a:noFill/>
              </a:ln>
              <a:effectLst/>
            </c:spPr>
            <c:extLst>
              <c:ext xmlns:c16="http://schemas.microsoft.com/office/drawing/2014/chart" uri="{C3380CC4-5D6E-409C-BE32-E72D297353CC}">
                <c16:uniqueId val="{00000005-A2E9-47E5-92FA-055EDB67E6E3}"/>
              </c:ext>
            </c:extLst>
          </c:dPt>
          <c:dPt>
            <c:idx val="9"/>
            <c:invertIfNegative val="0"/>
            <c:bubble3D val="0"/>
            <c:spPr>
              <a:solidFill>
                <a:srgbClr val="A797EF"/>
              </a:solidFill>
              <a:ln>
                <a:noFill/>
              </a:ln>
              <a:effectLst/>
            </c:spPr>
            <c:extLst>
              <c:ext xmlns:c16="http://schemas.microsoft.com/office/drawing/2014/chart" uri="{C3380CC4-5D6E-409C-BE32-E72D297353CC}">
                <c16:uniqueId val="{00000005-8BF9-4C5A-941A-89E8D5EE0D2F}"/>
              </c:ext>
            </c:extLst>
          </c:dPt>
          <c:dPt>
            <c:idx val="11"/>
            <c:invertIfNegative val="0"/>
            <c:bubble3D val="0"/>
            <c:spPr>
              <a:solidFill>
                <a:srgbClr val="A797EF"/>
              </a:solidFill>
              <a:ln>
                <a:noFill/>
              </a:ln>
              <a:effectLst/>
            </c:spPr>
            <c:extLst>
              <c:ext xmlns:c16="http://schemas.microsoft.com/office/drawing/2014/chart" uri="{C3380CC4-5D6E-409C-BE32-E72D297353CC}">
                <c16:uniqueId val="{00000009-A2E9-47E5-92FA-055EDB67E6E3}"/>
              </c:ext>
            </c:extLst>
          </c:dPt>
          <c:dPt>
            <c:idx val="19"/>
            <c:invertIfNegative val="0"/>
            <c:bubble3D val="0"/>
            <c:spPr>
              <a:solidFill>
                <a:srgbClr val="A797EF"/>
              </a:solidFill>
              <a:ln>
                <a:noFill/>
              </a:ln>
              <a:effectLst/>
            </c:spPr>
            <c:extLst>
              <c:ext xmlns:c16="http://schemas.microsoft.com/office/drawing/2014/chart" uri="{C3380CC4-5D6E-409C-BE32-E72D297353CC}">
                <c16:uniqueId val="{0000000B-A2E9-47E5-92FA-055EDB67E6E3}"/>
              </c:ext>
            </c:extLst>
          </c:dPt>
          <c:dPt>
            <c:idx val="22"/>
            <c:invertIfNegative val="0"/>
            <c:bubble3D val="0"/>
            <c:spPr>
              <a:solidFill>
                <a:srgbClr val="A797EF"/>
              </a:solidFill>
              <a:ln>
                <a:noFill/>
              </a:ln>
              <a:effectLst/>
            </c:spPr>
            <c:extLst>
              <c:ext xmlns:c16="http://schemas.microsoft.com/office/drawing/2014/chart" uri="{C3380CC4-5D6E-409C-BE32-E72D297353CC}">
                <c16:uniqueId val="{0000000D-A2E9-47E5-92FA-055EDB67E6E3}"/>
              </c:ext>
            </c:extLst>
          </c:dPt>
          <c:dPt>
            <c:idx val="23"/>
            <c:invertIfNegative val="0"/>
            <c:bubble3D val="0"/>
            <c:spPr>
              <a:solidFill>
                <a:srgbClr val="A797EF"/>
              </a:solidFill>
              <a:ln>
                <a:noFill/>
              </a:ln>
              <a:effectLst/>
            </c:spPr>
            <c:extLst>
              <c:ext xmlns:c16="http://schemas.microsoft.com/office/drawing/2014/chart" uri="{C3380CC4-5D6E-409C-BE32-E72D297353CC}">
                <c16:uniqueId val="{0000000F-8BF9-4C5A-941A-89E8D5EE0D2F}"/>
              </c:ext>
            </c:extLst>
          </c:dPt>
          <c:dPt>
            <c:idx val="24"/>
            <c:invertIfNegative val="0"/>
            <c:bubble3D val="0"/>
            <c:spPr>
              <a:solidFill>
                <a:srgbClr val="A797EF"/>
              </a:solidFill>
              <a:ln>
                <a:noFill/>
              </a:ln>
              <a:effectLst/>
            </c:spPr>
            <c:extLst>
              <c:ext xmlns:c16="http://schemas.microsoft.com/office/drawing/2014/chart" uri="{C3380CC4-5D6E-409C-BE32-E72D297353CC}">
                <c16:uniqueId val="{0000000F-2350-44B4-B19B-EB6AD13D4D4E}"/>
              </c:ext>
            </c:extLst>
          </c:dPt>
          <c:dPt>
            <c:idx val="30"/>
            <c:invertIfNegative val="0"/>
            <c:bubble3D val="0"/>
            <c:spPr>
              <a:solidFill>
                <a:srgbClr val="0070C0"/>
              </a:solidFill>
              <a:ln>
                <a:noFill/>
              </a:ln>
              <a:effectLst/>
            </c:spPr>
            <c:extLst>
              <c:ext xmlns:c16="http://schemas.microsoft.com/office/drawing/2014/chart" uri="{C3380CC4-5D6E-409C-BE32-E72D297353CC}">
                <c16:uniqueId val="{00000013-A2E9-47E5-92FA-055EDB67E6E3}"/>
              </c:ext>
            </c:extLst>
          </c:dPt>
          <c:dPt>
            <c:idx val="34"/>
            <c:invertIfNegative val="0"/>
            <c:bubble3D val="0"/>
            <c:spPr>
              <a:solidFill>
                <a:srgbClr val="A797EF"/>
              </a:solidFill>
              <a:ln>
                <a:noFill/>
              </a:ln>
              <a:effectLst/>
            </c:spPr>
            <c:extLst>
              <c:ext xmlns:c16="http://schemas.microsoft.com/office/drawing/2014/chart" uri="{C3380CC4-5D6E-409C-BE32-E72D297353CC}">
                <c16:uniqueId val="{00000015-A2E9-47E5-92FA-055EDB67E6E3}"/>
              </c:ext>
            </c:extLst>
          </c:dPt>
          <c:dPt>
            <c:idx val="38"/>
            <c:invertIfNegative val="0"/>
            <c:bubble3D val="0"/>
            <c:spPr>
              <a:solidFill>
                <a:srgbClr val="A797EF"/>
              </a:solidFill>
              <a:ln>
                <a:noFill/>
              </a:ln>
              <a:effectLst/>
            </c:spPr>
            <c:extLst>
              <c:ext xmlns:c16="http://schemas.microsoft.com/office/drawing/2014/chart" uri="{C3380CC4-5D6E-409C-BE32-E72D297353CC}">
                <c16:uniqueId val="{00000017-A2E9-47E5-92FA-055EDB67E6E3}"/>
              </c:ext>
            </c:extLst>
          </c:dPt>
          <c:dPt>
            <c:idx val="41"/>
            <c:invertIfNegative val="0"/>
            <c:bubble3D val="0"/>
            <c:spPr>
              <a:solidFill>
                <a:srgbClr val="A797EF"/>
              </a:solidFill>
              <a:ln>
                <a:noFill/>
              </a:ln>
              <a:effectLst/>
            </c:spPr>
            <c:extLst>
              <c:ext xmlns:c16="http://schemas.microsoft.com/office/drawing/2014/chart" uri="{C3380CC4-5D6E-409C-BE32-E72D297353CC}">
                <c16:uniqueId val="{00000019-A2E9-47E5-92FA-055EDB67E6E3}"/>
              </c:ext>
            </c:extLst>
          </c:dPt>
          <c:dLbls>
            <c:dLbl>
              <c:idx val="30"/>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A2E9-47E5-92FA-055EDB67E6E3}"/>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434244"/>
                    </a:solidFill>
                    <a:latin typeface="Arial" panose="020B0604020202020204" pitchFamily="34" charset="0"/>
                    <a:ea typeface="+mn-ea"/>
                    <a:cs typeface="Arial" panose="020B0604020202020204" pitchFamily="34" charset="0"/>
                  </a:defRPr>
                </a:pPr>
                <a:endParaRPr lang="lt-LT"/>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Lapas1!$A$2:$A$61</c:f>
              <c:strCache>
                <c:ptCount val="60"/>
                <c:pt idx="0">
                  <c:v>Neringos sav.</c:v>
                </c:pt>
                <c:pt idx="1">
                  <c:v>Birštono sav.</c:v>
                </c:pt>
                <c:pt idx="2">
                  <c:v>Šakių r. sav.</c:v>
                </c:pt>
                <c:pt idx="3">
                  <c:v>Elektrėnų sav.</c:v>
                </c:pt>
                <c:pt idx="4">
                  <c:v>Šiaulių m.sav.</c:v>
                </c:pt>
                <c:pt idx="5">
                  <c:v>Joniškio r. sav.</c:v>
                </c:pt>
                <c:pt idx="6">
                  <c:v>Skuodo r. sav.</c:v>
                </c:pt>
                <c:pt idx="7">
                  <c:v>Prienų r.sav.</c:v>
                </c:pt>
                <c:pt idx="8">
                  <c:v>Klaipėdos r. sav.</c:v>
                </c:pt>
                <c:pt idx="9">
                  <c:v>Kretingos r. sav.</c:v>
                </c:pt>
                <c:pt idx="10">
                  <c:v>Utenos r. sav.</c:v>
                </c:pt>
                <c:pt idx="11">
                  <c:v>Šilalės r. sav.</c:v>
                </c:pt>
                <c:pt idx="12">
                  <c:v>Telšių r. sav.</c:v>
                </c:pt>
                <c:pt idx="13">
                  <c:v>Druskininkų sav.</c:v>
                </c:pt>
                <c:pt idx="14">
                  <c:v>Kaišiadorių r. sav.</c:v>
                </c:pt>
                <c:pt idx="15">
                  <c:v>Ukmergės r. sav.</c:v>
                </c:pt>
                <c:pt idx="16">
                  <c:v>Šiaulių r. sav.</c:v>
                </c:pt>
                <c:pt idx="17">
                  <c:v>Alytaus r. sav.</c:v>
                </c:pt>
                <c:pt idx="18">
                  <c:v>Kauno r. sav.</c:v>
                </c:pt>
                <c:pt idx="19">
                  <c:v>Rietavo sav.</c:v>
                </c:pt>
                <c:pt idx="20">
                  <c:v>Pakruojo r. sav.</c:v>
                </c:pt>
                <c:pt idx="21">
                  <c:v>Kėdainių r. sav.</c:v>
                </c:pt>
                <c:pt idx="22">
                  <c:v>Plungės r. sav.</c:v>
                </c:pt>
                <c:pt idx="23">
                  <c:v>Klaipėdos m. sav.</c:v>
                </c:pt>
                <c:pt idx="24">
                  <c:v>Šilutės r. sav.</c:v>
                </c:pt>
                <c:pt idx="25">
                  <c:v>Vilniaus m. sav.</c:v>
                </c:pt>
                <c:pt idx="26">
                  <c:v>Vilniaus r. sav.</c:v>
                </c:pt>
                <c:pt idx="27">
                  <c:v>Varėnos r. sav.</c:v>
                </c:pt>
                <c:pt idx="28">
                  <c:v>Molėtų r. sav.</c:v>
                </c:pt>
                <c:pt idx="29">
                  <c:v>Švenčionių r. sav.</c:v>
                </c:pt>
                <c:pt idx="30">
                  <c:v>Palangos m. sav.</c:v>
                </c:pt>
                <c:pt idx="31">
                  <c:v>Alytaus m. sav.</c:v>
                </c:pt>
                <c:pt idx="32">
                  <c:v>Širvintų r. sav.</c:v>
                </c:pt>
                <c:pt idx="33">
                  <c:v>Panevėžio m. sav.</c:v>
                </c:pt>
                <c:pt idx="34">
                  <c:v>Jurbarko r. sav.</c:v>
                </c:pt>
                <c:pt idx="35">
                  <c:v>Trakų r. sav.</c:v>
                </c:pt>
                <c:pt idx="36">
                  <c:v>Panevėžio r. sav.</c:v>
                </c:pt>
                <c:pt idx="37">
                  <c:v>Mažeikių r. sav.</c:v>
                </c:pt>
                <c:pt idx="38">
                  <c:v>Tauragės r. sav.</c:v>
                </c:pt>
                <c:pt idx="39">
                  <c:v>Marijampolės sav.</c:v>
                </c:pt>
                <c:pt idx="40">
                  <c:v>Kupiškio r. sav.</c:v>
                </c:pt>
                <c:pt idx="41">
                  <c:v>Pagėgių sav.</c:v>
                </c:pt>
                <c:pt idx="42">
                  <c:v>Lazdijų r. sav.</c:v>
                </c:pt>
                <c:pt idx="43">
                  <c:v>Kauno m. sav.</c:v>
                </c:pt>
                <c:pt idx="44">
                  <c:v>Šalčininkų r. sav.</c:v>
                </c:pt>
                <c:pt idx="45">
                  <c:v>Kazlų Rūdos sav.</c:v>
                </c:pt>
                <c:pt idx="46">
                  <c:v>Vilkaviškio r. sav.</c:v>
                </c:pt>
                <c:pt idx="47">
                  <c:v>Radviliškio r. sav.</c:v>
                </c:pt>
                <c:pt idx="48">
                  <c:v>Biržų r. sav.</c:v>
                </c:pt>
                <c:pt idx="49">
                  <c:v>Akmenės r. sav.</c:v>
                </c:pt>
                <c:pt idx="50">
                  <c:v>Zarasų r. sav.</c:v>
                </c:pt>
                <c:pt idx="51">
                  <c:v>Pasvalio r. sav.</c:v>
                </c:pt>
                <c:pt idx="52">
                  <c:v>Raseinių r. sav.</c:v>
                </c:pt>
                <c:pt idx="53">
                  <c:v>Jonavos r. sav.</c:v>
                </c:pt>
                <c:pt idx="54">
                  <c:v>Rokiškio r. sav.</c:v>
                </c:pt>
                <c:pt idx="55">
                  <c:v>Kelmės r. sav.</c:v>
                </c:pt>
                <c:pt idx="56">
                  <c:v>Visagino m. sav.</c:v>
                </c:pt>
                <c:pt idx="57">
                  <c:v>Kalvarijos sav.</c:v>
                </c:pt>
                <c:pt idx="58">
                  <c:v>Anykščių r. sav.</c:v>
                </c:pt>
                <c:pt idx="59">
                  <c:v>Ignalinos r. sav.</c:v>
                </c:pt>
              </c:strCache>
            </c:strRef>
          </c:cat>
          <c:val>
            <c:numRef>
              <c:f>Lapas1!$B$2:$B$61</c:f>
              <c:numCache>
                <c:formatCode>General</c:formatCode>
                <c:ptCount val="60"/>
                <c:pt idx="0">
                  <c:v>3.6</c:v>
                </c:pt>
                <c:pt idx="1">
                  <c:v>5.3</c:v>
                </c:pt>
                <c:pt idx="2" formatCode="0.0">
                  <c:v>6.6</c:v>
                </c:pt>
                <c:pt idx="3">
                  <c:v>6.6</c:v>
                </c:pt>
                <c:pt idx="4">
                  <c:v>6.6</c:v>
                </c:pt>
                <c:pt idx="5">
                  <c:v>6.8</c:v>
                </c:pt>
                <c:pt idx="6">
                  <c:v>6.9</c:v>
                </c:pt>
                <c:pt idx="7">
                  <c:v>6.9</c:v>
                </c:pt>
                <c:pt idx="8">
                  <c:v>6.9</c:v>
                </c:pt>
                <c:pt idx="9">
                  <c:v>7</c:v>
                </c:pt>
                <c:pt idx="10" formatCode="0.0">
                  <c:v>7.1</c:v>
                </c:pt>
                <c:pt idx="11">
                  <c:v>7.2</c:v>
                </c:pt>
                <c:pt idx="12" formatCode="0.0">
                  <c:v>7.2</c:v>
                </c:pt>
                <c:pt idx="13">
                  <c:v>7.4</c:v>
                </c:pt>
                <c:pt idx="14">
                  <c:v>7.6</c:v>
                </c:pt>
                <c:pt idx="15">
                  <c:v>7.8</c:v>
                </c:pt>
                <c:pt idx="16">
                  <c:v>7.8</c:v>
                </c:pt>
                <c:pt idx="17">
                  <c:v>7.9</c:v>
                </c:pt>
                <c:pt idx="18">
                  <c:v>7.9</c:v>
                </c:pt>
                <c:pt idx="19">
                  <c:v>7.9</c:v>
                </c:pt>
                <c:pt idx="20">
                  <c:v>8.1</c:v>
                </c:pt>
                <c:pt idx="21">
                  <c:v>8.1</c:v>
                </c:pt>
                <c:pt idx="22">
                  <c:v>8.1</c:v>
                </c:pt>
                <c:pt idx="23">
                  <c:v>8.1</c:v>
                </c:pt>
                <c:pt idx="24" formatCode="0.0">
                  <c:v>8.3000000000000007</c:v>
                </c:pt>
                <c:pt idx="25" formatCode="0.0">
                  <c:v>8.3000000000000007</c:v>
                </c:pt>
                <c:pt idx="26" formatCode="0.0">
                  <c:v>8.3000000000000007</c:v>
                </c:pt>
                <c:pt idx="27" formatCode="0.0">
                  <c:v>8.4</c:v>
                </c:pt>
                <c:pt idx="28">
                  <c:v>8.5</c:v>
                </c:pt>
                <c:pt idx="29" formatCode="0.0">
                  <c:v>8.5</c:v>
                </c:pt>
                <c:pt idx="30" formatCode="0.0">
                  <c:v>8.5</c:v>
                </c:pt>
                <c:pt idx="31" formatCode="0.0">
                  <c:v>8.6</c:v>
                </c:pt>
                <c:pt idx="32" formatCode="0.0">
                  <c:v>8.6</c:v>
                </c:pt>
                <c:pt idx="33" formatCode="0.0">
                  <c:v>8.6</c:v>
                </c:pt>
                <c:pt idx="34" formatCode="0.0">
                  <c:v>8.6</c:v>
                </c:pt>
                <c:pt idx="35" formatCode="0.0">
                  <c:v>8.6</c:v>
                </c:pt>
                <c:pt idx="36" formatCode="0.0">
                  <c:v>8.6999999999999993</c:v>
                </c:pt>
                <c:pt idx="37" formatCode="0.0">
                  <c:v>8.6999999999999993</c:v>
                </c:pt>
                <c:pt idx="38" formatCode="0.0">
                  <c:v>8.9</c:v>
                </c:pt>
                <c:pt idx="39" formatCode="0.0">
                  <c:v>9</c:v>
                </c:pt>
                <c:pt idx="40" formatCode="0.0">
                  <c:v>9</c:v>
                </c:pt>
                <c:pt idx="41" formatCode="0.0">
                  <c:v>9</c:v>
                </c:pt>
                <c:pt idx="42" formatCode="0.0">
                  <c:v>9.1</c:v>
                </c:pt>
                <c:pt idx="43" formatCode="0.0">
                  <c:v>9.4</c:v>
                </c:pt>
                <c:pt idx="44" formatCode="0.0">
                  <c:v>9.5</c:v>
                </c:pt>
                <c:pt idx="45" formatCode="0.0">
                  <c:v>9.6</c:v>
                </c:pt>
                <c:pt idx="46" formatCode="0.0">
                  <c:v>9.9</c:v>
                </c:pt>
                <c:pt idx="47" formatCode="0.0">
                  <c:v>10.4</c:v>
                </c:pt>
                <c:pt idx="48" formatCode="0.0">
                  <c:v>10.4</c:v>
                </c:pt>
                <c:pt idx="49" formatCode="0.0">
                  <c:v>10.5</c:v>
                </c:pt>
                <c:pt idx="50" formatCode="0.0">
                  <c:v>10.5</c:v>
                </c:pt>
                <c:pt idx="51" formatCode="0.0">
                  <c:v>10.6</c:v>
                </c:pt>
                <c:pt idx="52" formatCode="0.0">
                  <c:v>10.6</c:v>
                </c:pt>
                <c:pt idx="53" formatCode="0.0">
                  <c:v>10.6</c:v>
                </c:pt>
                <c:pt idx="54" formatCode="0.0">
                  <c:v>10.7</c:v>
                </c:pt>
                <c:pt idx="55" formatCode="0.0">
                  <c:v>10.7</c:v>
                </c:pt>
                <c:pt idx="56" formatCode="0.0">
                  <c:v>11</c:v>
                </c:pt>
                <c:pt idx="57" formatCode="0.0">
                  <c:v>11.3</c:v>
                </c:pt>
                <c:pt idx="58" formatCode="0.0">
                  <c:v>11.5</c:v>
                </c:pt>
                <c:pt idx="59" formatCode="0.0">
                  <c:v>12.3</c:v>
                </c:pt>
              </c:numCache>
            </c:numRef>
          </c:val>
          <c:extLst>
            <c:ext xmlns:c16="http://schemas.microsoft.com/office/drawing/2014/chart" uri="{C3380CC4-5D6E-409C-BE32-E72D297353CC}">
              <c16:uniqueId val="{00000000-ED9E-40C6-BA97-B85CCBFCC6A6}"/>
            </c:ext>
          </c:extLst>
        </c:ser>
        <c:dLbls>
          <c:showLegendKey val="0"/>
          <c:showVal val="0"/>
          <c:showCatName val="0"/>
          <c:showSerName val="0"/>
          <c:showPercent val="0"/>
          <c:showBubbleSize val="0"/>
        </c:dLbls>
        <c:gapWidth val="219"/>
        <c:overlap val="-27"/>
        <c:axId val="66866607"/>
        <c:axId val="190224319"/>
      </c:barChart>
      <c:catAx>
        <c:axId val="668666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rgbClr val="434244"/>
                </a:solidFill>
                <a:latin typeface="Arial" panose="020B0604020202020204" pitchFamily="34" charset="0"/>
                <a:ea typeface="+mn-ea"/>
                <a:cs typeface="Arial" panose="020B0604020202020204" pitchFamily="34" charset="0"/>
              </a:defRPr>
            </a:pPr>
            <a:endParaRPr lang="lt-LT"/>
          </a:p>
        </c:txPr>
        <c:crossAx val="190224319"/>
        <c:crosses val="autoZero"/>
        <c:auto val="1"/>
        <c:lblAlgn val="ctr"/>
        <c:lblOffset val="100"/>
        <c:noMultiLvlLbl val="0"/>
      </c:catAx>
      <c:valAx>
        <c:axId val="190224319"/>
        <c:scaling>
          <c:orientation val="minMax"/>
          <c:max val="21"/>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66866607"/>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00">
          <a:solidFill>
            <a:srgbClr val="434244"/>
          </a:solidFill>
          <a:latin typeface="Arial" panose="020B0604020202020204" pitchFamily="34" charset="0"/>
          <a:cs typeface="Arial" panose="020B0604020202020204" pitchFamily="34" charset="0"/>
        </a:defRPr>
      </a:pPr>
      <a:endParaRPr lang="lt-LT"/>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112062673584903E-2"/>
          <c:y val="8.9396275950822765E-2"/>
          <c:w val="0.38406106724346539"/>
          <c:h val="0.82569017178714899"/>
        </c:manualLayout>
      </c:layout>
      <c:pieChart>
        <c:varyColors val="1"/>
        <c:ser>
          <c:idx val="0"/>
          <c:order val="0"/>
          <c:tx>
            <c:strRef>
              <c:f>Lapas1!$B$1</c:f>
              <c:strCache>
                <c:ptCount val="1"/>
                <c:pt idx="0">
                  <c:v>Pardavimas</c:v>
                </c:pt>
              </c:strCache>
            </c:strRef>
          </c:tx>
          <c:dPt>
            <c:idx val="0"/>
            <c:bubble3D val="0"/>
            <c:spPr>
              <a:solidFill>
                <a:srgbClr val="D1DAFF"/>
              </a:solidFill>
              <a:ln w="19050">
                <a:solidFill>
                  <a:schemeClr val="lt1"/>
                </a:solidFill>
              </a:ln>
              <a:effectLst/>
            </c:spPr>
            <c:extLst>
              <c:ext xmlns:c16="http://schemas.microsoft.com/office/drawing/2014/chart" uri="{C3380CC4-5D6E-409C-BE32-E72D297353CC}">
                <c16:uniqueId val="{00000007-8A0C-4176-94A4-0B690A82ED27}"/>
              </c:ext>
            </c:extLst>
          </c:dPt>
          <c:dPt>
            <c:idx val="1"/>
            <c:bubble3D val="0"/>
            <c:spPr>
              <a:solidFill>
                <a:srgbClr val="CDDFE7"/>
              </a:solidFill>
              <a:ln w="19050">
                <a:solidFill>
                  <a:schemeClr val="lt1"/>
                </a:solidFill>
              </a:ln>
              <a:effectLst/>
            </c:spPr>
            <c:extLst>
              <c:ext xmlns:c16="http://schemas.microsoft.com/office/drawing/2014/chart" uri="{C3380CC4-5D6E-409C-BE32-E72D297353CC}">
                <c16:uniqueId val="{00000008-8A0C-4176-94A4-0B690A82ED27}"/>
              </c:ext>
            </c:extLst>
          </c:dPt>
          <c:dPt>
            <c:idx val="2"/>
            <c:bubble3D val="0"/>
            <c:spPr>
              <a:solidFill>
                <a:srgbClr val="EBF5FC"/>
              </a:solidFill>
              <a:ln w="19050">
                <a:solidFill>
                  <a:schemeClr val="lt1"/>
                </a:solidFill>
              </a:ln>
              <a:effectLst/>
            </c:spPr>
            <c:extLst>
              <c:ext xmlns:c16="http://schemas.microsoft.com/office/drawing/2014/chart" uri="{C3380CC4-5D6E-409C-BE32-E72D297353CC}">
                <c16:uniqueId val="{00000009-8A0C-4176-94A4-0B690A82ED27}"/>
              </c:ext>
            </c:extLst>
          </c:dPt>
          <c:dPt>
            <c:idx val="3"/>
            <c:bubble3D val="0"/>
            <c:spPr>
              <a:solidFill>
                <a:srgbClr val="DDD7D5"/>
              </a:solidFill>
              <a:ln w="19050">
                <a:solidFill>
                  <a:schemeClr val="lt1"/>
                </a:solidFill>
              </a:ln>
              <a:effectLst/>
            </c:spPr>
            <c:extLst>
              <c:ext xmlns:c16="http://schemas.microsoft.com/office/drawing/2014/chart" uri="{C3380CC4-5D6E-409C-BE32-E72D297353CC}">
                <c16:uniqueId val="{0000000A-8A0C-4176-94A4-0B690A82ED27}"/>
              </c:ext>
            </c:extLst>
          </c:dPt>
          <c:dPt>
            <c:idx val="4"/>
            <c:bubble3D val="0"/>
            <c:spPr>
              <a:solidFill>
                <a:srgbClr val="D7D8D9"/>
              </a:solidFill>
              <a:ln w="19050">
                <a:solidFill>
                  <a:schemeClr val="lt1"/>
                </a:solidFill>
              </a:ln>
              <a:effectLst/>
            </c:spPr>
            <c:extLst>
              <c:ext xmlns:c16="http://schemas.microsoft.com/office/drawing/2014/chart" uri="{C3380CC4-5D6E-409C-BE32-E72D297353CC}">
                <c16:uniqueId val="{0000000B-8A0C-4176-94A4-0B690A82ED27}"/>
              </c:ext>
            </c:extLst>
          </c:dPt>
          <c:dPt>
            <c:idx val="5"/>
            <c:bubble3D val="0"/>
            <c:spPr>
              <a:solidFill>
                <a:srgbClr val="FFD9CE"/>
              </a:solidFill>
              <a:ln w="19050">
                <a:solidFill>
                  <a:schemeClr val="lt1"/>
                </a:solidFill>
              </a:ln>
              <a:effectLst/>
            </c:spPr>
            <c:extLst>
              <c:ext xmlns:c16="http://schemas.microsoft.com/office/drawing/2014/chart" uri="{C3380CC4-5D6E-409C-BE32-E72D297353CC}">
                <c16:uniqueId val="{0000000C-8A0C-4176-94A4-0B690A82ED27}"/>
              </c:ext>
            </c:extLst>
          </c:dPt>
          <c:dPt>
            <c:idx val="6"/>
            <c:bubble3D val="0"/>
            <c:spPr>
              <a:solidFill>
                <a:srgbClr val="B2A8C7"/>
              </a:solidFill>
              <a:ln w="19050">
                <a:solidFill>
                  <a:schemeClr val="lt1"/>
                </a:solidFill>
              </a:ln>
              <a:effectLst/>
            </c:spPr>
            <c:extLst>
              <c:ext xmlns:c16="http://schemas.microsoft.com/office/drawing/2014/chart" uri="{C3380CC4-5D6E-409C-BE32-E72D297353CC}">
                <c16:uniqueId val="{0000000D-8A0C-4176-94A4-0B690A82ED27}"/>
              </c:ext>
            </c:extLst>
          </c:dPt>
          <c:dPt>
            <c:idx val="7"/>
            <c:bubble3D val="0"/>
            <c:spPr>
              <a:solidFill>
                <a:srgbClr val="FFE4EF"/>
              </a:solidFill>
              <a:ln w="19050">
                <a:solidFill>
                  <a:schemeClr val="lt1"/>
                </a:solidFill>
              </a:ln>
              <a:effectLst/>
            </c:spPr>
            <c:extLst>
              <c:ext xmlns:c16="http://schemas.microsoft.com/office/drawing/2014/chart" uri="{C3380CC4-5D6E-409C-BE32-E72D297353CC}">
                <c16:uniqueId val="{0000000E-8A0C-4176-94A4-0B690A82ED27}"/>
              </c:ext>
            </c:extLst>
          </c:dPt>
          <c:dPt>
            <c:idx val="8"/>
            <c:bubble3D val="0"/>
            <c:spPr>
              <a:solidFill>
                <a:srgbClr val="B3AAE2"/>
              </a:solidFill>
              <a:ln w="19050">
                <a:solidFill>
                  <a:schemeClr val="lt1"/>
                </a:solidFill>
              </a:ln>
              <a:effectLst/>
            </c:spPr>
            <c:extLst>
              <c:ext xmlns:c16="http://schemas.microsoft.com/office/drawing/2014/chart" uri="{C3380CC4-5D6E-409C-BE32-E72D297353CC}">
                <c16:uniqueId val="{0000000F-8A0C-4176-94A4-0B690A82ED27}"/>
              </c:ext>
            </c:extLst>
          </c:dPt>
          <c:dPt>
            <c:idx val="9"/>
            <c:bubble3D val="0"/>
            <c:spPr>
              <a:solidFill>
                <a:srgbClr val="E2A7C4"/>
              </a:solidFill>
              <a:ln w="19050">
                <a:solidFill>
                  <a:schemeClr val="lt1"/>
                </a:solidFill>
              </a:ln>
              <a:effectLst/>
            </c:spPr>
            <c:extLst>
              <c:ext xmlns:c16="http://schemas.microsoft.com/office/drawing/2014/chart" uri="{C3380CC4-5D6E-409C-BE32-E72D297353CC}">
                <c16:uniqueId val="{00000010-8A0C-4176-94A4-0B690A82ED27}"/>
              </c:ext>
            </c:extLst>
          </c:dPt>
          <c:dPt>
            <c:idx val="10"/>
            <c:bubble3D val="0"/>
            <c:spPr>
              <a:solidFill>
                <a:srgbClr val="91C6E1"/>
              </a:solidFill>
              <a:ln w="19050">
                <a:solidFill>
                  <a:schemeClr val="lt1"/>
                </a:solidFill>
              </a:ln>
              <a:effectLst/>
            </c:spPr>
            <c:extLst>
              <c:ext xmlns:c16="http://schemas.microsoft.com/office/drawing/2014/chart" uri="{C3380CC4-5D6E-409C-BE32-E72D297353CC}">
                <c16:uniqueId val="{00000011-8A0C-4176-94A4-0B690A82ED27}"/>
              </c:ext>
            </c:extLst>
          </c:dPt>
          <c:dPt>
            <c:idx val="11"/>
            <c:bubble3D val="0"/>
            <c:spPr>
              <a:solidFill>
                <a:srgbClr val="D7BBAD"/>
              </a:solidFill>
              <a:ln w="19050">
                <a:solidFill>
                  <a:schemeClr val="lt1"/>
                </a:solidFill>
              </a:ln>
              <a:effectLst/>
            </c:spPr>
            <c:extLst>
              <c:ext xmlns:c16="http://schemas.microsoft.com/office/drawing/2014/chart" uri="{C3380CC4-5D6E-409C-BE32-E72D297353CC}">
                <c16:uniqueId val="{00000001-8A0C-4176-94A4-0B690A82ED27}"/>
              </c:ext>
            </c:extLst>
          </c:dPt>
          <c:dPt>
            <c:idx val="12"/>
            <c:bubble3D val="0"/>
            <c:spPr>
              <a:solidFill>
                <a:srgbClr val="B6B7B8"/>
              </a:solidFill>
              <a:ln w="19050">
                <a:solidFill>
                  <a:schemeClr val="lt1"/>
                </a:solidFill>
              </a:ln>
              <a:effectLst/>
            </c:spPr>
            <c:extLst>
              <c:ext xmlns:c16="http://schemas.microsoft.com/office/drawing/2014/chart" uri="{C3380CC4-5D6E-409C-BE32-E72D297353CC}">
                <c16:uniqueId val="{00000003-8A0C-4176-94A4-0B690A82ED27}"/>
              </c:ext>
            </c:extLst>
          </c:dPt>
          <c:dPt>
            <c:idx val="13"/>
            <c:bubble3D val="0"/>
            <c:spPr>
              <a:solidFill>
                <a:schemeClr val="accent2">
                  <a:lumMod val="80000"/>
                  <a:lumOff val="20000"/>
                </a:schemeClr>
              </a:solidFill>
              <a:ln w="19050">
                <a:solidFill>
                  <a:schemeClr val="lt1"/>
                </a:solidFill>
              </a:ln>
              <a:effectLst/>
            </c:spPr>
            <c:extLst>
              <c:ext xmlns:c16="http://schemas.microsoft.com/office/drawing/2014/chart" uri="{C3380CC4-5D6E-409C-BE32-E72D297353CC}">
                <c16:uniqueId val="{00000004-8A0C-4176-94A4-0B690A82ED27}"/>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lt-LT"/>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Lapas1!$A$2:$A$15</c:f>
              <c:strCache>
                <c:ptCount val="13"/>
                <c:pt idx="0">
                  <c:v>Navikai</c:v>
                </c:pt>
                <c:pt idx="1">
                  <c:v>Psichikos ir elgesio sutrikimai</c:v>
                </c:pt>
                <c:pt idx="2">
                  <c:v>Nervų sistemos ligos</c:v>
                </c:pt>
                <c:pt idx="3">
                  <c:v>Akių ir jos priedinių organų ligos</c:v>
                </c:pt>
                <c:pt idx="4">
                  <c:v>Ausies ir speninės ataugos ligos</c:v>
                </c:pt>
                <c:pt idx="5">
                  <c:v>Kraujotakos ligos</c:v>
                </c:pt>
                <c:pt idx="6">
                  <c:v>Kvėpavimo sistemos ligos</c:v>
                </c:pt>
                <c:pt idx="7">
                  <c:v>Odos ir poodžio ligos</c:v>
                </c:pt>
                <c:pt idx="8">
                  <c:v>Jungiamojo audinio ir raumenų bei skeleto ligos</c:v>
                </c:pt>
                <c:pt idx="9">
                  <c:v>Lyties ir šlapimo sistemos ligos</c:v>
                </c:pt>
                <c:pt idx="10">
                  <c:v>Įgimtos formavimosi ydos</c:v>
                </c:pt>
                <c:pt idx="11">
                  <c:v>Sužalojimai, apsinuodijimai ir tam tikri išoriniai poveikiai </c:v>
                </c:pt>
                <c:pt idx="12">
                  <c:v>Sveikatos būklę veikiantys faktoriai ir apsilankymai sv. Priežiūros įstaigose </c:v>
                </c:pt>
              </c:strCache>
            </c:strRef>
          </c:cat>
          <c:val>
            <c:numRef>
              <c:f>Lapas1!$B$2:$B$15</c:f>
              <c:numCache>
                <c:formatCode>0.0</c:formatCode>
                <c:ptCount val="14"/>
                <c:pt idx="0" formatCode="0">
                  <c:v>27</c:v>
                </c:pt>
                <c:pt idx="1">
                  <c:v>4.8</c:v>
                </c:pt>
                <c:pt idx="2">
                  <c:v>11.1</c:v>
                </c:pt>
                <c:pt idx="3">
                  <c:v>1.6</c:v>
                </c:pt>
                <c:pt idx="4">
                  <c:v>4.8</c:v>
                </c:pt>
                <c:pt idx="5">
                  <c:v>15.9</c:v>
                </c:pt>
                <c:pt idx="6">
                  <c:v>3.2</c:v>
                </c:pt>
                <c:pt idx="7">
                  <c:v>3.2</c:v>
                </c:pt>
                <c:pt idx="8">
                  <c:v>20.6</c:v>
                </c:pt>
                <c:pt idx="9">
                  <c:v>1.6</c:v>
                </c:pt>
                <c:pt idx="10">
                  <c:v>1.6</c:v>
                </c:pt>
                <c:pt idx="11">
                  <c:v>1.6</c:v>
                </c:pt>
                <c:pt idx="12">
                  <c:v>3.2</c:v>
                </c:pt>
              </c:numCache>
            </c:numRef>
          </c:val>
          <c:extLst>
            <c:ext xmlns:c16="http://schemas.microsoft.com/office/drawing/2014/chart" uri="{C3380CC4-5D6E-409C-BE32-E72D297353CC}">
              <c16:uniqueId val="{00000000-8A0C-4176-94A4-0B690A82ED27}"/>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legendEntry>
        <c:idx val="13"/>
        <c:delete val="1"/>
      </c:legendEntry>
      <c:layout>
        <c:manualLayout>
          <c:xMode val="edge"/>
          <c:yMode val="edge"/>
          <c:x val="0.44150821407060853"/>
          <c:y val="1.4533554951662473E-2"/>
          <c:w val="0.51396580400516545"/>
          <c:h val="0.97982491963747131"/>
        </c:manualLayout>
      </c:layout>
      <c:overlay val="0"/>
      <c:spPr>
        <a:noFill/>
        <a:ln>
          <a:noFill/>
        </a:ln>
        <a:effectLst/>
      </c:spPr>
      <c:txPr>
        <a:bodyPr rot="0" spcFirstLastPara="1" vertOverflow="ellipsis" vert="horz" wrap="square" anchor="ctr" anchorCtr="1"/>
        <a:lstStyle/>
        <a:p>
          <a:pPr>
            <a:lnSpc>
              <a:spcPts val="1080"/>
            </a:lnSpc>
            <a:defRPr sz="14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chemeClr val="tx1"/>
                </a:solidFill>
                <a:latin typeface="Arial" panose="020B0604020202020204" pitchFamily="34" charset="0"/>
                <a:ea typeface="+mn-ea"/>
                <a:cs typeface="Arial" panose="020B0604020202020204" pitchFamily="34" charset="0"/>
              </a:defRPr>
            </a:pPr>
            <a:r>
              <a:rPr lang="lt-LT" dirty="0"/>
              <a:t>Registruotų asmenų su negalia įsidarbinimas (Palangos m. sav.)</a:t>
            </a:r>
          </a:p>
        </c:rich>
      </c:tx>
      <c:overlay val="0"/>
      <c:spPr>
        <a:noFill/>
        <a:ln>
          <a:noFill/>
        </a:ln>
        <a:effectLst/>
      </c:spPr>
      <c:txPr>
        <a:bodyPr rot="0" spcFirstLastPara="1" vertOverflow="ellipsis" vert="horz" wrap="square" anchor="ctr" anchorCtr="1"/>
        <a:lstStyle/>
        <a:p>
          <a:pPr>
            <a:defRPr sz="1440" b="0" i="0" u="none" strike="noStrike" kern="1200" spc="0" baseline="0">
              <a:solidFill>
                <a:schemeClr val="tx1"/>
              </a:solidFill>
              <a:latin typeface="Arial" panose="020B0604020202020204" pitchFamily="34" charset="0"/>
              <a:ea typeface="+mn-ea"/>
              <a:cs typeface="Arial" panose="020B0604020202020204" pitchFamily="34" charset="0"/>
            </a:defRPr>
          </a:pPr>
          <a:endParaRPr lang="lt-LT"/>
        </a:p>
      </c:txPr>
    </c:title>
    <c:autoTitleDeleted val="0"/>
    <c:plotArea>
      <c:layout/>
      <c:barChart>
        <c:barDir val="col"/>
        <c:grouping val="clustered"/>
        <c:varyColors val="0"/>
        <c:ser>
          <c:idx val="0"/>
          <c:order val="0"/>
          <c:tx>
            <c:strRef>
              <c:f>Lapas1!$B$1</c:f>
              <c:strCache>
                <c:ptCount val="1"/>
                <c:pt idx="0">
                  <c:v>2023</c:v>
                </c:pt>
              </c:strCache>
            </c:strRef>
          </c:tx>
          <c:spPr>
            <a:solidFill>
              <a:srgbClr val="E8D2C5"/>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Lapas1!$B$2</c:f>
              <c:numCache>
                <c:formatCode>General</c:formatCode>
                <c:ptCount val="1"/>
                <c:pt idx="0">
                  <c:v>46</c:v>
                </c:pt>
              </c:numCache>
            </c:numRef>
          </c:val>
          <c:extLst>
            <c:ext xmlns:c16="http://schemas.microsoft.com/office/drawing/2014/chart" uri="{C3380CC4-5D6E-409C-BE32-E72D297353CC}">
              <c16:uniqueId val="{00000000-7408-4B17-A358-57FA315D01FA}"/>
            </c:ext>
          </c:extLst>
        </c:ser>
        <c:ser>
          <c:idx val="1"/>
          <c:order val="1"/>
          <c:tx>
            <c:strRef>
              <c:f>Lapas1!$C$1</c:f>
              <c:strCache>
                <c:ptCount val="1"/>
                <c:pt idx="0">
                  <c:v>2024</c:v>
                </c:pt>
              </c:strCache>
            </c:strRef>
          </c:tx>
          <c:spPr>
            <a:solidFill>
              <a:srgbClr val="A998F4"/>
            </a:solidFill>
            <a:ln>
              <a:noFill/>
            </a:ln>
            <a:effectLst/>
          </c:spPr>
          <c:invertIfNegative val="0"/>
          <c:dPt>
            <c:idx val="0"/>
            <c:invertIfNegative val="0"/>
            <c:bubble3D val="0"/>
            <c:spPr>
              <a:solidFill>
                <a:srgbClr val="A998F4"/>
              </a:solidFill>
              <a:ln>
                <a:noFill/>
              </a:ln>
              <a:effectLst/>
            </c:spPr>
            <c:extLst>
              <c:ext xmlns:c16="http://schemas.microsoft.com/office/drawing/2014/chart" uri="{C3380CC4-5D6E-409C-BE32-E72D297353CC}">
                <c16:uniqueId val="{00000002-7408-4B17-A358-57FA315D01FA}"/>
              </c:ext>
            </c:extLst>
          </c:dPt>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Lapas1!$C$2</c:f>
              <c:numCache>
                <c:formatCode>General</c:formatCode>
                <c:ptCount val="1"/>
                <c:pt idx="0">
                  <c:v>39</c:v>
                </c:pt>
              </c:numCache>
            </c:numRef>
          </c:val>
          <c:extLst>
            <c:ext xmlns:c16="http://schemas.microsoft.com/office/drawing/2014/chart" uri="{C3380CC4-5D6E-409C-BE32-E72D297353CC}">
              <c16:uniqueId val="{00000003-7408-4B17-A358-57FA315D01FA}"/>
            </c:ext>
          </c:extLst>
        </c:ser>
        <c:ser>
          <c:idx val="2"/>
          <c:order val="2"/>
          <c:tx>
            <c:strRef>
              <c:f>Lapas1!$D$1</c:f>
              <c:strCache>
                <c:ptCount val="1"/>
                <c:pt idx="0">
                  <c:v>2025-01-01 – 2025-11-30</c:v>
                </c:pt>
              </c:strCache>
            </c:strRef>
          </c:tx>
          <c:spPr>
            <a:solidFill>
              <a:srgbClr val="EA83A2"/>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c:f>
              <c:strCache>
                <c:ptCount val="1"/>
                <c:pt idx="0">
                  <c:v>   Klaipėdos m.</c:v>
                </c:pt>
              </c:strCache>
            </c:strRef>
          </c:cat>
          <c:val>
            <c:numRef>
              <c:f>Lapas1!$D$2</c:f>
              <c:numCache>
                <c:formatCode>General</c:formatCode>
                <c:ptCount val="1"/>
                <c:pt idx="0">
                  <c:v>47</c:v>
                </c:pt>
              </c:numCache>
            </c:numRef>
          </c:val>
          <c:extLst>
            <c:ext xmlns:c16="http://schemas.microsoft.com/office/drawing/2014/chart" uri="{C3380CC4-5D6E-409C-BE32-E72D297353CC}">
              <c16:uniqueId val="{00000004-7408-4B17-A358-57FA315D01FA}"/>
            </c:ext>
          </c:extLst>
        </c:ser>
        <c:dLbls>
          <c:dLblPos val="outEnd"/>
          <c:showLegendKey val="0"/>
          <c:showVal val="1"/>
          <c:showCatName val="0"/>
          <c:showSerName val="0"/>
          <c:showPercent val="0"/>
          <c:showBubbleSize val="0"/>
        </c:dLbls>
        <c:gapWidth val="219"/>
        <c:overlap val="-27"/>
        <c:axId val="1672234575"/>
        <c:axId val="1672232655"/>
      </c:barChart>
      <c:catAx>
        <c:axId val="1672234575"/>
        <c:scaling>
          <c:orientation val="minMax"/>
        </c:scaling>
        <c:delete val="1"/>
        <c:axPos val="b"/>
        <c:numFmt formatCode="General" sourceLinked="1"/>
        <c:majorTickMark val="none"/>
        <c:minorTickMark val="none"/>
        <c:tickLblPos val="nextTo"/>
        <c:crossAx val="1672232655"/>
        <c:crosses val="autoZero"/>
        <c:auto val="1"/>
        <c:lblAlgn val="ctr"/>
        <c:lblOffset val="100"/>
        <c:noMultiLvlLbl val="0"/>
      </c:catAx>
      <c:valAx>
        <c:axId val="16722326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16722345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b="0">
          <a:solidFill>
            <a:schemeClr val="tx1"/>
          </a:solidFill>
          <a:latin typeface="Arial" panose="020B0604020202020204" pitchFamily="34" charset="0"/>
          <a:cs typeface="Arial" panose="020B0604020202020204" pitchFamily="34" charset="0"/>
        </a:defRPr>
      </a:pPr>
      <a:endParaRPr lang="lt-LT"/>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rgbClr val="333334"/>
                </a:solidFill>
                <a:latin typeface="Arial" panose="020B0604020202020204" pitchFamily="34" charset="0"/>
                <a:ea typeface="+mn-ea"/>
                <a:cs typeface="Arial" panose="020B0604020202020204" pitchFamily="34" charset="0"/>
              </a:defRPr>
            </a:pPr>
            <a:r>
              <a:rPr lang="lt-LT" dirty="0"/>
              <a:t>2025 m. sausio–lapkričio mėn. nukreipta Palangos m.</a:t>
            </a:r>
            <a:r>
              <a:rPr lang="lt-LT" baseline="0" dirty="0"/>
              <a:t> </a:t>
            </a:r>
            <a:r>
              <a:rPr lang="lt-LT" dirty="0"/>
              <a:t>gyventojų su negalia</a:t>
            </a:r>
            <a:endParaRPr lang="en-US" dirty="0"/>
          </a:p>
        </c:rich>
      </c:tx>
      <c:layout>
        <c:manualLayout>
          <c:xMode val="edge"/>
          <c:yMode val="edge"/>
          <c:x val="0.1123796135751462"/>
          <c:y val="9.6928511025427318E-3"/>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rgbClr val="333334"/>
              </a:solidFill>
              <a:latin typeface="Arial" panose="020B0604020202020204" pitchFamily="34" charset="0"/>
              <a:ea typeface="+mn-ea"/>
              <a:cs typeface="Arial" panose="020B0604020202020204" pitchFamily="34" charset="0"/>
            </a:defRPr>
          </a:pPr>
          <a:endParaRPr lang="en-US"/>
        </a:p>
      </c:txPr>
    </c:title>
    <c:autoTitleDeleted val="0"/>
    <c:plotArea>
      <c:layout/>
      <c:barChart>
        <c:barDir val="col"/>
        <c:grouping val="clustered"/>
        <c:varyColors val="0"/>
        <c:ser>
          <c:idx val="0"/>
          <c:order val="0"/>
          <c:tx>
            <c:strRef>
              <c:f>Lapas1!$B$1</c:f>
              <c:strCache>
                <c:ptCount val="1"/>
                <c:pt idx="0">
                  <c:v>2025 m. sausio–lapkričio mėn.</c:v>
                </c:pt>
              </c:strCache>
            </c:strRef>
          </c:tx>
          <c:spPr>
            <a:solidFill>
              <a:srgbClr val="7BB6F7"/>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rgbClr val="333334"/>
                    </a:solidFill>
                    <a:latin typeface="Arial" panose="020B0604020202020204" pitchFamily="34" charset="0"/>
                    <a:ea typeface="+mn-ea"/>
                    <a:cs typeface="Arial" panose="020B060402020202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Lapas1!$A$2:$A$7</c:f>
              <c:strCache>
                <c:ptCount val="6"/>
                <c:pt idx="0">
                  <c:v>Parama mokymuisi</c:v>
                </c:pt>
                <c:pt idx="1">
                  <c:v>Remiamas įdarbinimas</c:v>
                </c:pt>
                <c:pt idx="2">
                  <c:v>Parama judumui</c:v>
                </c:pt>
                <c:pt idx="3">
                  <c:v>Parama darbo vietoms steigti</c:v>
                </c:pt>
                <c:pt idx="4">
                  <c:v>Parama verslo kūrimui</c:v>
                </c:pt>
                <c:pt idx="5">
                  <c:v>Subsidija darbo asistentui</c:v>
                </c:pt>
              </c:strCache>
            </c:strRef>
          </c:cat>
          <c:val>
            <c:numRef>
              <c:f>Lapas1!$B$2:$B$7</c:f>
              <c:numCache>
                <c:formatCode>General</c:formatCode>
                <c:ptCount val="6"/>
                <c:pt idx="0">
                  <c:v>1</c:v>
                </c:pt>
                <c:pt idx="1">
                  <c:v>2</c:v>
                </c:pt>
                <c:pt idx="2">
                  <c:v>0</c:v>
                </c:pt>
                <c:pt idx="3">
                  <c:v>0</c:v>
                </c:pt>
                <c:pt idx="4">
                  <c:v>0</c:v>
                </c:pt>
                <c:pt idx="5">
                  <c:v>0</c:v>
                </c:pt>
              </c:numCache>
            </c:numRef>
          </c:val>
          <c:extLst>
            <c:ext xmlns:c16="http://schemas.microsoft.com/office/drawing/2014/chart" uri="{C3380CC4-5D6E-409C-BE32-E72D297353CC}">
              <c16:uniqueId val="{00000000-6289-43BE-98B0-37F6E1C4EDF2}"/>
            </c:ext>
          </c:extLst>
        </c:ser>
        <c:ser>
          <c:idx val="1"/>
          <c:order val="1"/>
          <c:tx>
            <c:strRef>
              <c:f>Lapas1!$C$1</c:f>
              <c:strCache>
                <c:ptCount val="1"/>
                <c:pt idx="0">
                  <c:v>2024 m. sausio–lapkričio mėn.</c:v>
                </c:pt>
              </c:strCache>
            </c:strRef>
          </c:tx>
          <c:spPr>
            <a:solidFill>
              <a:srgbClr val="A998F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333334"/>
                    </a:solidFill>
                    <a:latin typeface="Arial" panose="020B0604020202020204" pitchFamily="34" charset="0"/>
                    <a:ea typeface="+mn-ea"/>
                    <a:cs typeface="Arial" panose="020B0604020202020204"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Lapas1!$A$2:$A$7</c:f>
              <c:strCache>
                <c:ptCount val="6"/>
                <c:pt idx="0">
                  <c:v>Parama mokymuisi</c:v>
                </c:pt>
                <c:pt idx="1">
                  <c:v>Remiamas įdarbinimas</c:v>
                </c:pt>
                <c:pt idx="2">
                  <c:v>Parama judumui</c:v>
                </c:pt>
                <c:pt idx="3">
                  <c:v>Parama darbo vietoms steigti</c:v>
                </c:pt>
                <c:pt idx="4">
                  <c:v>Parama verslo kūrimui</c:v>
                </c:pt>
                <c:pt idx="5">
                  <c:v>Subsidija darbo asistentui</c:v>
                </c:pt>
              </c:strCache>
            </c:strRef>
          </c:cat>
          <c:val>
            <c:numRef>
              <c:f>Lapas1!$C$2:$C$7</c:f>
              <c:numCache>
                <c:formatCode>General</c:formatCode>
                <c:ptCount val="6"/>
                <c:pt idx="0">
                  <c:v>0</c:v>
                </c:pt>
                <c:pt idx="1">
                  <c:v>17</c:v>
                </c:pt>
                <c:pt idx="2">
                  <c:v>5</c:v>
                </c:pt>
                <c:pt idx="3">
                  <c:v>0</c:v>
                </c:pt>
                <c:pt idx="4">
                  <c:v>1</c:v>
                </c:pt>
                <c:pt idx="5">
                  <c:v>1</c:v>
                </c:pt>
              </c:numCache>
            </c:numRef>
          </c:val>
          <c:extLst>
            <c:ext xmlns:c16="http://schemas.microsoft.com/office/drawing/2014/chart" uri="{C3380CC4-5D6E-409C-BE32-E72D297353CC}">
              <c16:uniqueId val="{00000000-8A1A-43C7-9708-F16717FBED59}"/>
            </c:ext>
          </c:extLst>
        </c:ser>
        <c:dLbls>
          <c:showLegendKey val="0"/>
          <c:showVal val="0"/>
          <c:showCatName val="0"/>
          <c:showSerName val="0"/>
          <c:showPercent val="0"/>
          <c:showBubbleSize val="0"/>
        </c:dLbls>
        <c:gapWidth val="219"/>
        <c:overlap val="-27"/>
        <c:axId val="1332929008"/>
        <c:axId val="1332916112"/>
      </c:barChart>
      <c:catAx>
        <c:axId val="13329290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333334"/>
                </a:solidFill>
                <a:latin typeface="Arial" panose="020B0604020202020204" pitchFamily="34" charset="0"/>
                <a:ea typeface="+mn-ea"/>
                <a:cs typeface="Arial" panose="020B0604020202020204" pitchFamily="34" charset="0"/>
              </a:defRPr>
            </a:pPr>
            <a:endParaRPr lang="lt-LT"/>
          </a:p>
        </c:txPr>
        <c:crossAx val="1332916112"/>
        <c:crosses val="autoZero"/>
        <c:auto val="1"/>
        <c:lblAlgn val="ctr"/>
        <c:lblOffset val="100"/>
        <c:noMultiLvlLbl val="0"/>
      </c:catAx>
      <c:valAx>
        <c:axId val="1332916112"/>
        <c:scaling>
          <c:orientation val="minMax"/>
        </c:scaling>
        <c:delete val="1"/>
        <c:axPos val="l"/>
        <c:numFmt formatCode="General" sourceLinked="1"/>
        <c:majorTickMark val="none"/>
        <c:minorTickMark val="none"/>
        <c:tickLblPos val="nextTo"/>
        <c:crossAx val="13329290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rgbClr val="333334"/>
              </a:solidFill>
              <a:latin typeface="Arial" panose="020B0604020202020204" pitchFamily="34" charset="0"/>
              <a:ea typeface="+mn-ea"/>
              <a:cs typeface="Arial" panose="020B0604020202020204" pitchFamily="34"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solidFill>
            <a:srgbClr val="333334"/>
          </a:solidFill>
          <a:latin typeface="Arial" panose="020B0604020202020204" pitchFamily="34" charset="0"/>
          <a:cs typeface="Arial" panose="020B0604020202020204" pitchFamily="34" charset="0"/>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7BA2F4-DD9C-4B54-AF4A-752E2E2807F2}"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lt-LT"/>
        </a:p>
      </dgm:t>
    </dgm:pt>
    <dgm:pt modelId="{0D62A682-274C-4498-9553-2FE1213ADC05}">
      <dgm:prSet phldrT="[Tekstas]" custT="1"/>
      <dgm:spPr>
        <a:solidFill>
          <a:srgbClr val="7BB6F7"/>
        </a:solidFill>
      </dgm:spPr>
      <dgm:t>
        <a:bodyPr/>
        <a:lstStyle/>
        <a:p>
          <a:r>
            <a:rPr lang="lt-LT" sz="1700" dirty="0">
              <a:solidFill>
                <a:srgbClr val="333334"/>
              </a:solidFill>
              <a:latin typeface="Arial" panose="020B0604020202020204" pitchFamily="34" charset="0"/>
              <a:cs typeface="Arial" panose="020B0604020202020204" pitchFamily="34" charset="0"/>
            </a:rPr>
            <a:t>Parama mokymuisi</a:t>
          </a:r>
        </a:p>
      </dgm:t>
    </dgm:pt>
    <dgm:pt modelId="{6CF9B5CB-4FCB-4C61-A963-EBE965D6DB19}" type="parTrans" cxnId="{40D9C6E9-CC28-4BB8-A51D-7E521AB74661}">
      <dgm:prSet/>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8148940E-671B-402D-BBDA-51AB20A724E9}" type="sibTrans" cxnId="{40D9C6E9-CC28-4BB8-A51D-7E521AB74661}">
      <dgm:prSet/>
      <dgm:spPr>
        <a:ln>
          <a:solidFill>
            <a:srgbClr val="A998F4"/>
          </a:solidFill>
        </a:ln>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890A0991-DA5F-4D4E-9EFF-BDA7A83B603A}">
      <dgm:prSet phldrT="[Tekstas]" custT="1"/>
      <dgm:spPr>
        <a:solidFill>
          <a:srgbClr val="7BB6F7"/>
        </a:solidFill>
      </dgm:spPr>
      <dgm:t>
        <a:bodyPr/>
        <a:lstStyle/>
        <a:p>
          <a:r>
            <a:rPr lang="lt-LT" sz="1700" dirty="0">
              <a:solidFill>
                <a:srgbClr val="333334"/>
              </a:solidFill>
              <a:latin typeface="Arial" panose="020B0604020202020204" pitchFamily="34" charset="0"/>
              <a:cs typeface="Arial" panose="020B0604020202020204" pitchFamily="34" charset="0"/>
            </a:rPr>
            <a:t>Remiamas įdarbinimas</a:t>
          </a:r>
        </a:p>
      </dgm:t>
    </dgm:pt>
    <dgm:pt modelId="{152064B8-A92C-4E83-BDE6-E57DD9A42B16}" type="parTrans" cxnId="{7913784F-D80B-4AD9-9A46-48D31F93F599}">
      <dgm:prSet/>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EE123E06-C906-4167-A054-D3ECE592B2F7}" type="sibTrans" cxnId="{7913784F-D80B-4AD9-9A46-48D31F93F599}">
      <dgm:prSet/>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AC3AF4CE-4EF2-449C-A98B-038DFD311650}">
      <dgm:prSet phldrT="[Tekstas]" custT="1"/>
      <dgm:spPr>
        <a:solidFill>
          <a:srgbClr val="7BB6F7"/>
        </a:solidFill>
      </dgm:spPr>
      <dgm:t>
        <a:bodyPr/>
        <a:lstStyle/>
        <a:p>
          <a:r>
            <a:rPr lang="lt-LT" sz="1700" dirty="0">
              <a:solidFill>
                <a:srgbClr val="333334"/>
              </a:solidFill>
              <a:latin typeface="Arial" panose="020B0604020202020204" pitchFamily="34" charset="0"/>
              <a:cs typeface="Arial" panose="020B0604020202020204" pitchFamily="34" charset="0"/>
            </a:rPr>
            <a:t>Parama judumui</a:t>
          </a:r>
        </a:p>
      </dgm:t>
    </dgm:pt>
    <dgm:pt modelId="{CD116F8D-C8E6-40C0-BAE8-F80659DC3DFA}" type="parTrans" cxnId="{A4FD570D-CE3C-40FC-87F4-413D16E14DA4}">
      <dgm:prSet/>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FA735C04-275D-44BA-90CC-376DBD83E9F1}" type="sibTrans" cxnId="{A4FD570D-CE3C-40FC-87F4-413D16E14DA4}">
      <dgm:prSet/>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BB44325D-18E4-4C83-88F8-4336BE006437}">
      <dgm:prSet phldrT="[Tekstas]" custT="1"/>
      <dgm:spPr>
        <a:solidFill>
          <a:srgbClr val="7BB6F7"/>
        </a:solidFill>
      </dgm:spPr>
      <dgm:t>
        <a:bodyPr/>
        <a:lstStyle/>
        <a:p>
          <a:r>
            <a:rPr lang="lt-LT" sz="1700" dirty="0">
              <a:solidFill>
                <a:srgbClr val="333334"/>
              </a:solidFill>
              <a:latin typeface="Arial" panose="020B0604020202020204" pitchFamily="34" charset="0"/>
              <a:cs typeface="Arial" panose="020B0604020202020204" pitchFamily="34" charset="0"/>
            </a:rPr>
            <a:t>Parama darbo vietoms steigti</a:t>
          </a:r>
        </a:p>
      </dgm:t>
    </dgm:pt>
    <dgm:pt modelId="{6AA209EE-84B9-4C10-94F4-9982F892B3EC}" type="parTrans" cxnId="{F27295EB-A191-4397-BAD3-B4D9453EBAEB}">
      <dgm:prSet/>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5741DC02-869D-4359-BA92-06AEA6578F82}" type="sibTrans" cxnId="{F27295EB-A191-4397-BAD3-B4D9453EBAEB}">
      <dgm:prSet/>
      <dgm:spPr/>
      <dgm:t>
        <a:bodyPr/>
        <a:lstStyle/>
        <a:p>
          <a:endParaRPr lang="lt-LT" sz="1700">
            <a:solidFill>
              <a:srgbClr val="333334"/>
            </a:solidFill>
            <a:latin typeface="Arial" panose="020B0604020202020204" pitchFamily="34" charset="0"/>
            <a:cs typeface="Arial" panose="020B0604020202020204" pitchFamily="34" charset="0"/>
          </a:endParaRPr>
        </a:p>
      </dgm:t>
    </dgm:pt>
    <dgm:pt modelId="{DE4E94A8-9F1F-4815-B4CF-ED42CD4F0C32}">
      <dgm:prSet phldrT="[Tekstas]" custT="1"/>
      <dgm:spPr>
        <a:solidFill>
          <a:srgbClr val="7BB6F7"/>
        </a:solidFill>
      </dgm:spPr>
      <dgm:t>
        <a:bodyPr/>
        <a:lstStyle/>
        <a:p>
          <a:r>
            <a:rPr lang="lt-LT" sz="1700" dirty="0">
              <a:solidFill>
                <a:srgbClr val="333334"/>
              </a:solidFill>
              <a:latin typeface="Arial" panose="020B0604020202020204" pitchFamily="34" charset="0"/>
              <a:cs typeface="Arial" panose="020B0604020202020204" pitchFamily="34" charset="0"/>
            </a:rPr>
            <a:t>Parama verslo kūrimui</a:t>
          </a:r>
        </a:p>
      </dgm:t>
    </dgm:pt>
    <dgm:pt modelId="{A6C120A9-8255-49F4-9B81-E646BADE6672}" type="parTrans" cxnId="{DEC3D6E0-C24D-4E7D-96B4-32CE160FBE35}">
      <dgm:prSet/>
      <dgm:spPr/>
      <dgm:t>
        <a:bodyPr/>
        <a:lstStyle/>
        <a:p>
          <a:endParaRPr lang="lt-LT"/>
        </a:p>
      </dgm:t>
    </dgm:pt>
    <dgm:pt modelId="{8E4FBE4C-12A0-4C84-BEB4-84BB5601CB41}" type="sibTrans" cxnId="{DEC3D6E0-C24D-4E7D-96B4-32CE160FBE35}">
      <dgm:prSet/>
      <dgm:spPr/>
      <dgm:t>
        <a:bodyPr/>
        <a:lstStyle/>
        <a:p>
          <a:endParaRPr lang="lt-LT"/>
        </a:p>
      </dgm:t>
    </dgm:pt>
    <dgm:pt modelId="{6C8EB680-9E99-41AA-8048-9930EB3A5AC3}">
      <dgm:prSet phldrT="[Tekstas]" custT="1"/>
      <dgm:spPr>
        <a:solidFill>
          <a:srgbClr val="7BB6F7"/>
        </a:solidFill>
      </dgm:spPr>
      <dgm:t>
        <a:bodyPr/>
        <a:lstStyle/>
        <a:p>
          <a:r>
            <a:rPr lang="lt-LT" sz="1700">
              <a:solidFill>
                <a:srgbClr val="333334"/>
              </a:solidFill>
              <a:latin typeface="Arial" panose="020B0604020202020204" pitchFamily="34" charset="0"/>
              <a:cs typeface="Arial" panose="020B0604020202020204" pitchFamily="34" charset="0"/>
            </a:rPr>
            <a:t>Subsidija darbo asistentui</a:t>
          </a:r>
          <a:endParaRPr lang="lt-LT" sz="1700" dirty="0">
            <a:solidFill>
              <a:srgbClr val="333334"/>
            </a:solidFill>
            <a:latin typeface="Arial" panose="020B0604020202020204" pitchFamily="34" charset="0"/>
            <a:cs typeface="Arial" panose="020B0604020202020204" pitchFamily="34" charset="0"/>
          </a:endParaRPr>
        </a:p>
      </dgm:t>
    </dgm:pt>
    <dgm:pt modelId="{B4C0B34D-F2EB-4827-9FEB-B8B646F367C3}" type="parTrans" cxnId="{CA4CC888-6393-4C46-B964-BECF2A7F083F}">
      <dgm:prSet/>
      <dgm:spPr/>
      <dgm:t>
        <a:bodyPr/>
        <a:lstStyle/>
        <a:p>
          <a:endParaRPr lang="lt-LT"/>
        </a:p>
      </dgm:t>
    </dgm:pt>
    <dgm:pt modelId="{AD350C9E-4362-4968-8239-2FF25EE38669}" type="sibTrans" cxnId="{CA4CC888-6393-4C46-B964-BECF2A7F083F}">
      <dgm:prSet/>
      <dgm:spPr/>
      <dgm:t>
        <a:bodyPr/>
        <a:lstStyle/>
        <a:p>
          <a:endParaRPr lang="lt-LT"/>
        </a:p>
      </dgm:t>
    </dgm:pt>
    <dgm:pt modelId="{0AFE50AD-5092-4BF4-A4B6-E59ABFFB1188}" type="pres">
      <dgm:prSet presAssocID="{C57BA2F4-DD9C-4B54-AF4A-752E2E2807F2}" presName="Name0" presStyleCnt="0">
        <dgm:presLayoutVars>
          <dgm:chMax val="7"/>
          <dgm:chPref val="7"/>
          <dgm:dir/>
        </dgm:presLayoutVars>
      </dgm:prSet>
      <dgm:spPr/>
    </dgm:pt>
    <dgm:pt modelId="{356B7266-E442-4180-B2A5-3E315C00AFCF}" type="pres">
      <dgm:prSet presAssocID="{C57BA2F4-DD9C-4B54-AF4A-752E2E2807F2}" presName="Name1" presStyleCnt="0"/>
      <dgm:spPr/>
    </dgm:pt>
    <dgm:pt modelId="{9A4FD107-6405-4101-8201-57AF97505E44}" type="pres">
      <dgm:prSet presAssocID="{C57BA2F4-DD9C-4B54-AF4A-752E2E2807F2}" presName="cycle" presStyleCnt="0"/>
      <dgm:spPr/>
    </dgm:pt>
    <dgm:pt modelId="{D6ABE908-3F9F-4357-ADB7-B55245072ED2}" type="pres">
      <dgm:prSet presAssocID="{C57BA2F4-DD9C-4B54-AF4A-752E2E2807F2}" presName="srcNode" presStyleLbl="node1" presStyleIdx="0" presStyleCnt="6"/>
      <dgm:spPr/>
    </dgm:pt>
    <dgm:pt modelId="{8261DB17-0DA4-4853-83DE-B5DA8DE392CB}" type="pres">
      <dgm:prSet presAssocID="{C57BA2F4-DD9C-4B54-AF4A-752E2E2807F2}" presName="conn" presStyleLbl="parChTrans1D2" presStyleIdx="0" presStyleCnt="1"/>
      <dgm:spPr/>
    </dgm:pt>
    <dgm:pt modelId="{DF1A5C53-FE26-4AA8-BBE2-3337AC97479B}" type="pres">
      <dgm:prSet presAssocID="{C57BA2F4-DD9C-4B54-AF4A-752E2E2807F2}" presName="extraNode" presStyleLbl="node1" presStyleIdx="0" presStyleCnt="6"/>
      <dgm:spPr/>
    </dgm:pt>
    <dgm:pt modelId="{5E289806-65A3-4B12-A9BE-03BBF28306A4}" type="pres">
      <dgm:prSet presAssocID="{C57BA2F4-DD9C-4B54-AF4A-752E2E2807F2}" presName="dstNode" presStyleLbl="node1" presStyleIdx="0" presStyleCnt="6"/>
      <dgm:spPr/>
    </dgm:pt>
    <dgm:pt modelId="{789EDD87-4CE2-47AD-8359-1334FEF1A6E0}" type="pres">
      <dgm:prSet presAssocID="{0D62A682-274C-4498-9553-2FE1213ADC05}" presName="text_1" presStyleLbl="node1" presStyleIdx="0" presStyleCnt="6">
        <dgm:presLayoutVars>
          <dgm:bulletEnabled val="1"/>
        </dgm:presLayoutVars>
      </dgm:prSet>
      <dgm:spPr/>
    </dgm:pt>
    <dgm:pt modelId="{26FE09EE-9FF1-4322-913A-7D13C89B367E}" type="pres">
      <dgm:prSet presAssocID="{0D62A682-274C-4498-9553-2FE1213ADC05}" presName="accent_1" presStyleCnt="0"/>
      <dgm:spPr/>
    </dgm:pt>
    <dgm:pt modelId="{49CDFE52-4752-431F-81BF-555A268F0CDD}" type="pres">
      <dgm:prSet presAssocID="{0D62A682-274C-4498-9553-2FE1213ADC05}" presName="accentRepeatNode" presStyleLbl="solidFgAcc1" presStyleIdx="0" presStyleCnt="6"/>
      <dgm:spPr>
        <a:ln>
          <a:solidFill>
            <a:srgbClr val="7BB6F7"/>
          </a:solidFill>
        </a:ln>
      </dgm:spPr>
    </dgm:pt>
    <dgm:pt modelId="{55100A7F-1431-4FDF-A158-76FBD756A326}" type="pres">
      <dgm:prSet presAssocID="{890A0991-DA5F-4D4E-9EFF-BDA7A83B603A}" presName="text_2" presStyleLbl="node1" presStyleIdx="1" presStyleCnt="6">
        <dgm:presLayoutVars>
          <dgm:bulletEnabled val="1"/>
        </dgm:presLayoutVars>
      </dgm:prSet>
      <dgm:spPr/>
    </dgm:pt>
    <dgm:pt modelId="{D40BF22C-441F-409E-8C65-D874ECF8B4C7}" type="pres">
      <dgm:prSet presAssocID="{890A0991-DA5F-4D4E-9EFF-BDA7A83B603A}" presName="accent_2" presStyleCnt="0"/>
      <dgm:spPr/>
    </dgm:pt>
    <dgm:pt modelId="{7F555CB4-95E3-420A-96ED-A662C3D0A53C}" type="pres">
      <dgm:prSet presAssocID="{890A0991-DA5F-4D4E-9EFF-BDA7A83B603A}" presName="accentRepeatNode" presStyleLbl="solidFgAcc1" presStyleIdx="1" presStyleCnt="6"/>
      <dgm:spPr>
        <a:ln>
          <a:solidFill>
            <a:srgbClr val="7BB6F7"/>
          </a:solidFill>
        </a:ln>
      </dgm:spPr>
    </dgm:pt>
    <dgm:pt modelId="{A5AD2EE8-60A8-4648-B022-E305DB177F02}" type="pres">
      <dgm:prSet presAssocID="{AC3AF4CE-4EF2-449C-A98B-038DFD311650}" presName="text_3" presStyleLbl="node1" presStyleIdx="2" presStyleCnt="6">
        <dgm:presLayoutVars>
          <dgm:bulletEnabled val="1"/>
        </dgm:presLayoutVars>
      </dgm:prSet>
      <dgm:spPr/>
    </dgm:pt>
    <dgm:pt modelId="{1C2736CC-6B75-43B6-A1F3-DBC727BF1339}" type="pres">
      <dgm:prSet presAssocID="{AC3AF4CE-4EF2-449C-A98B-038DFD311650}" presName="accent_3" presStyleCnt="0"/>
      <dgm:spPr/>
    </dgm:pt>
    <dgm:pt modelId="{57E7ED03-FABD-46BD-9841-819569E78647}" type="pres">
      <dgm:prSet presAssocID="{AC3AF4CE-4EF2-449C-A98B-038DFD311650}" presName="accentRepeatNode" presStyleLbl="solidFgAcc1" presStyleIdx="2" presStyleCnt="6"/>
      <dgm:spPr>
        <a:ln>
          <a:solidFill>
            <a:srgbClr val="7BB6F7"/>
          </a:solidFill>
        </a:ln>
      </dgm:spPr>
    </dgm:pt>
    <dgm:pt modelId="{AD041D48-23F6-46FD-8830-9A867B1A5B96}" type="pres">
      <dgm:prSet presAssocID="{BB44325D-18E4-4C83-88F8-4336BE006437}" presName="text_4" presStyleLbl="node1" presStyleIdx="3" presStyleCnt="6">
        <dgm:presLayoutVars>
          <dgm:bulletEnabled val="1"/>
        </dgm:presLayoutVars>
      </dgm:prSet>
      <dgm:spPr/>
    </dgm:pt>
    <dgm:pt modelId="{B57B5013-9C44-4D3D-9194-35649CCD5295}" type="pres">
      <dgm:prSet presAssocID="{BB44325D-18E4-4C83-88F8-4336BE006437}" presName="accent_4" presStyleCnt="0"/>
      <dgm:spPr/>
    </dgm:pt>
    <dgm:pt modelId="{81A35F25-1125-45D6-A9BC-AC6B345A3E5F}" type="pres">
      <dgm:prSet presAssocID="{BB44325D-18E4-4C83-88F8-4336BE006437}" presName="accentRepeatNode" presStyleLbl="solidFgAcc1" presStyleIdx="3" presStyleCnt="6"/>
      <dgm:spPr>
        <a:ln>
          <a:solidFill>
            <a:srgbClr val="7BB6F7"/>
          </a:solidFill>
        </a:ln>
      </dgm:spPr>
    </dgm:pt>
    <dgm:pt modelId="{562DC175-4621-4620-A44D-CA8B053BEA1C}" type="pres">
      <dgm:prSet presAssocID="{DE4E94A8-9F1F-4815-B4CF-ED42CD4F0C32}" presName="text_5" presStyleLbl="node1" presStyleIdx="4" presStyleCnt="6">
        <dgm:presLayoutVars>
          <dgm:bulletEnabled val="1"/>
        </dgm:presLayoutVars>
      </dgm:prSet>
      <dgm:spPr/>
    </dgm:pt>
    <dgm:pt modelId="{51AA301C-0E75-4E69-AB2E-65B64DB119D9}" type="pres">
      <dgm:prSet presAssocID="{DE4E94A8-9F1F-4815-B4CF-ED42CD4F0C32}" presName="accent_5" presStyleCnt="0"/>
      <dgm:spPr/>
    </dgm:pt>
    <dgm:pt modelId="{846755C9-5F51-407E-BA59-29F10C0BE259}" type="pres">
      <dgm:prSet presAssocID="{DE4E94A8-9F1F-4815-B4CF-ED42CD4F0C32}" presName="accentRepeatNode" presStyleLbl="solidFgAcc1" presStyleIdx="4" presStyleCnt="6"/>
      <dgm:spPr>
        <a:ln>
          <a:solidFill>
            <a:schemeClr val="accent1">
              <a:lumMod val="40000"/>
              <a:lumOff val="60000"/>
            </a:schemeClr>
          </a:solidFill>
        </a:ln>
      </dgm:spPr>
    </dgm:pt>
    <dgm:pt modelId="{B482C9B0-77AF-42BA-ABB1-E7D9D95EAD92}" type="pres">
      <dgm:prSet presAssocID="{6C8EB680-9E99-41AA-8048-9930EB3A5AC3}" presName="text_6" presStyleLbl="node1" presStyleIdx="5" presStyleCnt="6">
        <dgm:presLayoutVars>
          <dgm:bulletEnabled val="1"/>
        </dgm:presLayoutVars>
      </dgm:prSet>
      <dgm:spPr/>
    </dgm:pt>
    <dgm:pt modelId="{90710D8C-1E23-4918-B37C-8A08755A6EA9}" type="pres">
      <dgm:prSet presAssocID="{6C8EB680-9E99-41AA-8048-9930EB3A5AC3}" presName="accent_6" presStyleCnt="0"/>
      <dgm:spPr/>
    </dgm:pt>
    <dgm:pt modelId="{D547C39B-4692-4F71-9D17-5E8A1585B065}" type="pres">
      <dgm:prSet presAssocID="{6C8EB680-9E99-41AA-8048-9930EB3A5AC3}" presName="accentRepeatNode" presStyleLbl="solidFgAcc1" presStyleIdx="5" presStyleCnt="6"/>
      <dgm:spPr>
        <a:ln>
          <a:solidFill>
            <a:schemeClr val="accent1">
              <a:lumMod val="40000"/>
              <a:lumOff val="60000"/>
            </a:schemeClr>
          </a:solidFill>
        </a:ln>
      </dgm:spPr>
    </dgm:pt>
  </dgm:ptLst>
  <dgm:cxnLst>
    <dgm:cxn modelId="{A4FD570D-CE3C-40FC-87F4-413D16E14DA4}" srcId="{C57BA2F4-DD9C-4B54-AF4A-752E2E2807F2}" destId="{AC3AF4CE-4EF2-449C-A98B-038DFD311650}" srcOrd="2" destOrd="0" parTransId="{CD116F8D-C8E6-40C0-BAE8-F80659DC3DFA}" sibTransId="{FA735C04-275D-44BA-90CC-376DBD83E9F1}"/>
    <dgm:cxn modelId="{5983C32F-E983-40C8-8173-6E429218DC75}" type="presOf" srcId="{0D62A682-274C-4498-9553-2FE1213ADC05}" destId="{789EDD87-4CE2-47AD-8359-1334FEF1A6E0}" srcOrd="0" destOrd="0" presId="urn:microsoft.com/office/officeart/2008/layout/VerticalCurvedList"/>
    <dgm:cxn modelId="{965C9836-B203-435B-BCA6-1ED01D6688CF}" type="presOf" srcId="{890A0991-DA5F-4D4E-9EFF-BDA7A83B603A}" destId="{55100A7F-1431-4FDF-A158-76FBD756A326}" srcOrd="0" destOrd="0" presId="urn:microsoft.com/office/officeart/2008/layout/VerticalCurvedList"/>
    <dgm:cxn modelId="{F4E9AC3C-A369-4387-BBDA-1D3B29C3BDC6}" type="presOf" srcId="{8148940E-671B-402D-BBDA-51AB20A724E9}" destId="{8261DB17-0DA4-4853-83DE-B5DA8DE392CB}" srcOrd="0" destOrd="0" presId="urn:microsoft.com/office/officeart/2008/layout/VerticalCurvedList"/>
    <dgm:cxn modelId="{7913784F-D80B-4AD9-9A46-48D31F93F599}" srcId="{C57BA2F4-DD9C-4B54-AF4A-752E2E2807F2}" destId="{890A0991-DA5F-4D4E-9EFF-BDA7A83B603A}" srcOrd="1" destOrd="0" parTransId="{152064B8-A92C-4E83-BDE6-E57DD9A42B16}" sibTransId="{EE123E06-C906-4167-A054-D3ECE592B2F7}"/>
    <dgm:cxn modelId="{F003BD70-C9A9-4C70-81D8-2FB854950CFE}" type="presOf" srcId="{BB44325D-18E4-4C83-88F8-4336BE006437}" destId="{AD041D48-23F6-46FD-8830-9A867B1A5B96}" srcOrd="0" destOrd="0" presId="urn:microsoft.com/office/officeart/2008/layout/VerticalCurvedList"/>
    <dgm:cxn modelId="{EC57EB50-B27B-4FE5-852B-76454459B2FD}" type="presOf" srcId="{AC3AF4CE-4EF2-449C-A98B-038DFD311650}" destId="{A5AD2EE8-60A8-4648-B022-E305DB177F02}" srcOrd="0" destOrd="0" presId="urn:microsoft.com/office/officeart/2008/layout/VerticalCurvedList"/>
    <dgm:cxn modelId="{CA4CC888-6393-4C46-B964-BECF2A7F083F}" srcId="{C57BA2F4-DD9C-4B54-AF4A-752E2E2807F2}" destId="{6C8EB680-9E99-41AA-8048-9930EB3A5AC3}" srcOrd="5" destOrd="0" parTransId="{B4C0B34D-F2EB-4827-9FEB-B8B646F367C3}" sibTransId="{AD350C9E-4362-4968-8239-2FF25EE38669}"/>
    <dgm:cxn modelId="{B9F2DB9B-0875-4940-97FC-3D35F0770E72}" type="presOf" srcId="{C57BA2F4-DD9C-4B54-AF4A-752E2E2807F2}" destId="{0AFE50AD-5092-4BF4-A4B6-E59ABFFB1188}" srcOrd="0" destOrd="0" presId="urn:microsoft.com/office/officeart/2008/layout/VerticalCurvedList"/>
    <dgm:cxn modelId="{B3746CA6-0E88-4F96-A67F-8FB57953F0BD}" type="presOf" srcId="{6C8EB680-9E99-41AA-8048-9930EB3A5AC3}" destId="{B482C9B0-77AF-42BA-ABB1-E7D9D95EAD92}" srcOrd="0" destOrd="0" presId="urn:microsoft.com/office/officeart/2008/layout/VerticalCurvedList"/>
    <dgm:cxn modelId="{769869C0-6008-4B75-9BAB-08D01E8D6DBE}" type="presOf" srcId="{DE4E94A8-9F1F-4815-B4CF-ED42CD4F0C32}" destId="{562DC175-4621-4620-A44D-CA8B053BEA1C}" srcOrd="0" destOrd="0" presId="urn:microsoft.com/office/officeart/2008/layout/VerticalCurvedList"/>
    <dgm:cxn modelId="{DEC3D6E0-C24D-4E7D-96B4-32CE160FBE35}" srcId="{C57BA2F4-DD9C-4B54-AF4A-752E2E2807F2}" destId="{DE4E94A8-9F1F-4815-B4CF-ED42CD4F0C32}" srcOrd="4" destOrd="0" parTransId="{A6C120A9-8255-49F4-9B81-E646BADE6672}" sibTransId="{8E4FBE4C-12A0-4C84-BEB4-84BB5601CB41}"/>
    <dgm:cxn modelId="{40D9C6E9-CC28-4BB8-A51D-7E521AB74661}" srcId="{C57BA2F4-DD9C-4B54-AF4A-752E2E2807F2}" destId="{0D62A682-274C-4498-9553-2FE1213ADC05}" srcOrd="0" destOrd="0" parTransId="{6CF9B5CB-4FCB-4C61-A963-EBE965D6DB19}" sibTransId="{8148940E-671B-402D-BBDA-51AB20A724E9}"/>
    <dgm:cxn modelId="{F27295EB-A191-4397-BAD3-B4D9453EBAEB}" srcId="{C57BA2F4-DD9C-4B54-AF4A-752E2E2807F2}" destId="{BB44325D-18E4-4C83-88F8-4336BE006437}" srcOrd="3" destOrd="0" parTransId="{6AA209EE-84B9-4C10-94F4-9982F892B3EC}" sibTransId="{5741DC02-869D-4359-BA92-06AEA6578F82}"/>
    <dgm:cxn modelId="{54C9BC0D-1A07-49A6-8D62-B6EE0E0C1C05}" type="presParOf" srcId="{0AFE50AD-5092-4BF4-A4B6-E59ABFFB1188}" destId="{356B7266-E442-4180-B2A5-3E315C00AFCF}" srcOrd="0" destOrd="0" presId="urn:microsoft.com/office/officeart/2008/layout/VerticalCurvedList"/>
    <dgm:cxn modelId="{EA96B522-4C8F-4F98-8CB5-A84C469548E2}" type="presParOf" srcId="{356B7266-E442-4180-B2A5-3E315C00AFCF}" destId="{9A4FD107-6405-4101-8201-57AF97505E44}" srcOrd="0" destOrd="0" presId="urn:microsoft.com/office/officeart/2008/layout/VerticalCurvedList"/>
    <dgm:cxn modelId="{0373FA42-D097-4ABA-8D9E-94F41A6B977F}" type="presParOf" srcId="{9A4FD107-6405-4101-8201-57AF97505E44}" destId="{D6ABE908-3F9F-4357-ADB7-B55245072ED2}" srcOrd="0" destOrd="0" presId="urn:microsoft.com/office/officeart/2008/layout/VerticalCurvedList"/>
    <dgm:cxn modelId="{8E477823-2914-4CD2-A6A0-A0439CAFFFAB}" type="presParOf" srcId="{9A4FD107-6405-4101-8201-57AF97505E44}" destId="{8261DB17-0DA4-4853-83DE-B5DA8DE392CB}" srcOrd="1" destOrd="0" presId="urn:microsoft.com/office/officeart/2008/layout/VerticalCurvedList"/>
    <dgm:cxn modelId="{90D4745C-58AB-4E2C-8BD6-CBB201384C94}" type="presParOf" srcId="{9A4FD107-6405-4101-8201-57AF97505E44}" destId="{DF1A5C53-FE26-4AA8-BBE2-3337AC97479B}" srcOrd="2" destOrd="0" presId="urn:microsoft.com/office/officeart/2008/layout/VerticalCurvedList"/>
    <dgm:cxn modelId="{1F8DC33D-FAD6-4533-818A-2AB4D1A6F8D4}" type="presParOf" srcId="{9A4FD107-6405-4101-8201-57AF97505E44}" destId="{5E289806-65A3-4B12-A9BE-03BBF28306A4}" srcOrd="3" destOrd="0" presId="urn:microsoft.com/office/officeart/2008/layout/VerticalCurvedList"/>
    <dgm:cxn modelId="{8CF21784-3E09-4753-9A86-8E70508E37D1}" type="presParOf" srcId="{356B7266-E442-4180-B2A5-3E315C00AFCF}" destId="{789EDD87-4CE2-47AD-8359-1334FEF1A6E0}" srcOrd="1" destOrd="0" presId="urn:microsoft.com/office/officeart/2008/layout/VerticalCurvedList"/>
    <dgm:cxn modelId="{1FB59F53-1C5B-4F2E-AE16-89AB473BC87B}" type="presParOf" srcId="{356B7266-E442-4180-B2A5-3E315C00AFCF}" destId="{26FE09EE-9FF1-4322-913A-7D13C89B367E}" srcOrd="2" destOrd="0" presId="urn:microsoft.com/office/officeart/2008/layout/VerticalCurvedList"/>
    <dgm:cxn modelId="{D7F42600-614C-4D2E-B290-F6059D433F32}" type="presParOf" srcId="{26FE09EE-9FF1-4322-913A-7D13C89B367E}" destId="{49CDFE52-4752-431F-81BF-555A268F0CDD}" srcOrd="0" destOrd="0" presId="urn:microsoft.com/office/officeart/2008/layout/VerticalCurvedList"/>
    <dgm:cxn modelId="{FFC3D09B-D296-4F82-BAE5-0D535DC18E26}" type="presParOf" srcId="{356B7266-E442-4180-B2A5-3E315C00AFCF}" destId="{55100A7F-1431-4FDF-A158-76FBD756A326}" srcOrd="3" destOrd="0" presId="urn:microsoft.com/office/officeart/2008/layout/VerticalCurvedList"/>
    <dgm:cxn modelId="{DFAE70FD-3CF4-41C2-92AF-2FEAEA8D4CA8}" type="presParOf" srcId="{356B7266-E442-4180-B2A5-3E315C00AFCF}" destId="{D40BF22C-441F-409E-8C65-D874ECF8B4C7}" srcOrd="4" destOrd="0" presId="urn:microsoft.com/office/officeart/2008/layout/VerticalCurvedList"/>
    <dgm:cxn modelId="{52F65BBA-236E-4E98-A2C3-705774FCD567}" type="presParOf" srcId="{D40BF22C-441F-409E-8C65-D874ECF8B4C7}" destId="{7F555CB4-95E3-420A-96ED-A662C3D0A53C}" srcOrd="0" destOrd="0" presId="urn:microsoft.com/office/officeart/2008/layout/VerticalCurvedList"/>
    <dgm:cxn modelId="{A86AC3D9-46AB-4DE0-BDE4-E4393B3019D3}" type="presParOf" srcId="{356B7266-E442-4180-B2A5-3E315C00AFCF}" destId="{A5AD2EE8-60A8-4648-B022-E305DB177F02}" srcOrd="5" destOrd="0" presId="urn:microsoft.com/office/officeart/2008/layout/VerticalCurvedList"/>
    <dgm:cxn modelId="{C39B8A14-55E8-4AB7-8C3A-789576D54427}" type="presParOf" srcId="{356B7266-E442-4180-B2A5-3E315C00AFCF}" destId="{1C2736CC-6B75-43B6-A1F3-DBC727BF1339}" srcOrd="6" destOrd="0" presId="urn:microsoft.com/office/officeart/2008/layout/VerticalCurvedList"/>
    <dgm:cxn modelId="{AFF9527B-E5A2-4E66-B4B6-8062980EF036}" type="presParOf" srcId="{1C2736CC-6B75-43B6-A1F3-DBC727BF1339}" destId="{57E7ED03-FABD-46BD-9841-819569E78647}" srcOrd="0" destOrd="0" presId="urn:microsoft.com/office/officeart/2008/layout/VerticalCurvedList"/>
    <dgm:cxn modelId="{3674638A-F1C5-4A1D-B800-93A1739BCF1E}" type="presParOf" srcId="{356B7266-E442-4180-B2A5-3E315C00AFCF}" destId="{AD041D48-23F6-46FD-8830-9A867B1A5B96}" srcOrd="7" destOrd="0" presId="urn:microsoft.com/office/officeart/2008/layout/VerticalCurvedList"/>
    <dgm:cxn modelId="{1AC416AD-6A2C-41EB-B041-567E274610D3}" type="presParOf" srcId="{356B7266-E442-4180-B2A5-3E315C00AFCF}" destId="{B57B5013-9C44-4D3D-9194-35649CCD5295}" srcOrd="8" destOrd="0" presId="urn:microsoft.com/office/officeart/2008/layout/VerticalCurvedList"/>
    <dgm:cxn modelId="{1F4E7CAE-E799-4E42-B45A-96007AAF5796}" type="presParOf" srcId="{B57B5013-9C44-4D3D-9194-35649CCD5295}" destId="{81A35F25-1125-45D6-A9BC-AC6B345A3E5F}" srcOrd="0" destOrd="0" presId="urn:microsoft.com/office/officeart/2008/layout/VerticalCurvedList"/>
    <dgm:cxn modelId="{C84399CD-277F-4B37-8F9B-6E26763C46CB}" type="presParOf" srcId="{356B7266-E442-4180-B2A5-3E315C00AFCF}" destId="{562DC175-4621-4620-A44D-CA8B053BEA1C}" srcOrd="9" destOrd="0" presId="urn:microsoft.com/office/officeart/2008/layout/VerticalCurvedList"/>
    <dgm:cxn modelId="{E242CE7D-32B8-45F3-93E4-2CCA60EF3C29}" type="presParOf" srcId="{356B7266-E442-4180-B2A5-3E315C00AFCF}" destId="{51AA301C-0E75-4E69-AB2E-65B64DB119D9}" srcOrd="10" destOrd="0" presId="urn:microsoft.com/office/officeart/2008/layout/VerticalCurvedList"/>
    <dgm:cxn modelId="{36DBDF3D-2F83-4ACC-B154-9E7415F1AEB2}" type="presParOf" srcId="{51AA301C-0E75-4E69-AB2E-65B64DB119D9}" destId="{846755C9-5F51-407E-BA59-29F10C0BE259}" srcOrd="0" destOrd="0" presId="urn:microsoft.com/office/officeart/2008/layout/VerticalCurvedList"/>
    <dgm:cxn modelId="{E3AA2FAF-308C-476A-B980-BE434A95F7ED}" type="presParOf" srcId="{356B7266-E442-4180-B2A5-3E315C00AFCF}" destId="{B482C9B0-77AF-42BA-ABB1-E7D9D95EAD92}" srcOrd="11" destOrd="0" presId="urn:microsoft.com/office/officeart/2008/layout/VerticalCurvedList"/>
    <dgm:cxn modelId="{EE5D1AB6-C7ED-4C65-8A46-AF7519F0739A}" type="presParOf" srcId="{356B7266-E442-4180-B2A5-3E315C00AFCF}" destId="{90710D8C-1E23-4918-B37C-8A08755A6EA9}" srcOrd="12" destOrd="0" presId="urn:microsoft.com/office/officeart/2008/layout/VerticalCurvedList"/>
    <dgm:cxn modelId="{D86CAA63-815D-4334-800B-6544E1EE1550}" type="presParOf" srcId="{90710D8C-1E23-4918-B37C-8A08755A6EA9}" destId="{D547C39B-4692-4F71-9D17-5E8A1585B065}" srcOrd="0" destOrd="0" presId="urn:microsoft.com/office/officeart/2008/layout/VerticalCurv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1DB17-0DA4-4853-83DE-B5DA8DE392CB}">
      <dsp:nvSpPr>
        <dsp:cNvPr id="0" name=""/>
        <dsp:cNvSpPr/>
      </dsp:nvSpPr>
      <dsp:spPr>
        <a:xfrm>
          <a:off x="-2871964" y="-442561"/>
          <a:ext cx="3426762" cy="3426762"/>
        </a:xfrm>
        <a:prstGeom prst="blockArc">
          <a:avLst>
            <a:gd name="adj1" fmla="val 18900000"/>
            <a:gd name="adj2" fmla="val 2700000"/>
            <a:gd name="adj3" fmla="val 630"/>
          </a:avLst>
        </a:prstGeom>
        <a:noFill/>
        <a:ln w="19050" cap="flat" cmpd="sng" algn="ctr">
          <a:solidFill>
            <a:srgbClr val="A998F4"/>
          </a:solidFill>
          <a:prstDash val="solid"/>
          <a:miter lim="800000"/>
        </a:ln>
        <a:effectLst/>
      </dsp:spPr>
      <dsp:style>
        <a:lnRef idx="2">
          <a:scrgbClr r="0" g="0" b="0"/>
        </a:lnRef>
        <a:fillRef idx="0">
          <a:scrgbClr r="0" g="0" b="0"/>
        </a:fillRef>
        <a:effectRef idx="0">
          <a:scrgbClr r="0" g="0" b="0"/>
        </a:effectRef>
        <a:fontRef idx="minor"/>
      </dsp:style>
    </dsp:sp>
    <dsp:sp modelId="{789EDD87-4CE2-47AD-8359-1334FEF1A6E0}">
      <dsp:nvSpPr>
        <dsp:cNvPr id="0" name=""/>
        <dsp:cNvSpPr/>
      </dsp:nvSpPr>
      <dsp:spPr>
        <a:xfrm>
          <a:off x="208534" y="133842"/>
          <a:ext cx="3553796" cy="267583"/>
        </a:xfrm>
        <a:prstGeom prst="rect">
          <a:avLst/>
        </a:prstGeom>
        <a:solidFill>
          <a:srgbClr val="7BB6F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95" tIns="43180" rIns="43180" bIns="43180" numCol="1" spcCol="1270" anchor="ctr" anchorCtr="0">
          <a:noAutofit/>
        </a:bodyPr>
        <a:lstStyle/>
        <a:p>
          <a:pPr marL="0" lvl="0" indent="0" algn="l" defTabSz="755650">
            <a:lnSpc>
              <a:spcPct val="90000"/>
            </a:lnSpc>
            <a:spcBef>
              <a:spcPct val="0"/>
            </a:spcBef>
            <a:spcAft>
              <a:spcPct val="35000"/>
            </a:spcAft>
            <a:buNone/>
          </a:pPr>
          <a:r>
            <a:rPr lang="lt-LT" sz="1700" kern="1200" dirty="0">
              <a:solidFill>
                <a:srgbClr val="333334"/>
              </a:solidFill>
              <a:latin typeface="Arial" panose="020B0604020202020204" pitchFamily="34" charset="0"/>
              <a:cs typeface="Arial" panose="020B0604020202020204" pitchFamily="34" charset="0"/>
            </a:rPr>
            <a:t>Parama mokymuisi</a:t>
          </a:r>
        </a:p>
      </dsp:txBody>
      <dsp:txXfrm>
        <a:off x="208534" y="133842"/>
        <a:ext cx="3553796" cy="267583"/>
      </dsp:txXfrm>
    </dsp:sp>
    <dsp:sp modelId="{49CDFE52-4752-431F-81BF-555A268F0CDD}">
      <dsp:nvSpPr>
        <dsp:cNvPr id="0" name=""/>
        <dsp:cNvSpPr/>
      </dsp:nvSpPr>
      <dsp:spPr>
        <a:xfrm>
          <a:off x="41294" y="100394"/>
          <a:ext cx="334479" cy="334479"/>
        </a:xfrm>
        <a:prstGeom prst="ellipse">
          <a:avLst/>
        </a:prstGeom>
        <a:solidFill>
          <a:schemeClr val="lt1">
            <a:hueOff val="0"/>
            <a:satOff val="0"/>
            <a:lumOff val="0"/>
            <a:alphaOff val="0"/>
          </a:schemeClr>
        </a:solidFill>
        <a:ln w="19050" cap="flat" cmpd="sng" algn="ctr">
          <a:solidFill>
            <a:srgbClr val="7BB6F7"/>
          </a:solidFill>
          <a:prstDash val="solid"/>
          <a:miter lim="800000"/>
        </a:ln>
        <a:effectLst/>
      </dsp:spPr>
      <dsp:style>
        <a:lnRef idx="2">
          <a:scrgbClr r="0" g="0" b="0"/>
        </a:lnRef>
        <a:fillRef idx="1">
          <a:scrgbClr r="0" g="0" b="0"/>
        </a:fillRef>
        <a:effectRef idx="0">
          <a:scrgbClr r="0" g="0" b="0"/>
        </a:effectRef>
        <a:fontRef idx="minor"/>
      </dsp:style>
    </dsp:sp>
    <dsp:sp modelId="{55100A7F-1431-4FDF-A158-76FBD756A326}">
      <dsp:nvSpPr>
        <dsp:cNvPr id="0" name=""/>
        <dsp:cNvSpPr/>
      </dsp:nvSpPr>
      <dsp:spPr>
        <a:xfrm>
          <a:off x="428640" y="535167"/>
          <a:ext cx="3333690" cy="267583"/>
        </a:xfrm>
        <a:prstGeom prst="rect">
          <a:avLst/>
        </a:prstGeom>
        <a:solidFill>
          <a:srgbClr val="7BB6F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95" tIns="43180" rIns="43180" bIns="43180" numCol="1" spcCol="1270" anchor="ctr" anchorCtr="0">
          <a:noAutofit/>
        </a:bodyPr>
        <a:lstStyle/>
        <a:p>
          <a:pPr marL="0" lvl="0" indent="0" algn="l" defTabSz="755650">
            <a:lnSpc>
              <a:spcPct val="90000"/>
            </a:lnSpc>
            <a:spcBef>
              <a:spcPct val="0"/>
            </a:spcBef>
            <a:spcAft>
              <a:spcPct val="35000"/>
            </a:spcAft>
            <a:buNone/>
          </a:pPr>
          <a:r>
            <a:rPr lang="lt-LT" sz="1700" kern="1200" dirty="0">
              <a:solidFill>
                <a:srgbClr val="333334"/>
              </a:solidFill>
              <a:latin typeface="Arial" panose="020B0604020202020204" pitchFamily="34" charset="0"/>
              <a:cs typeface="Arial" panose="020B0604020202020204" pitchFamily="34" charset="0"/>
            </a:rPr>
            <a:t>Remiamas įdarbinimas</a:t>
          </a:r>
        </a:p>
      </dsp:txBody>
      <dsp:txXfrm>
        <a:off x="428640" y="535167"/>
        <a:ext cx="3333690" cy="267583"/>
      </dsp:txXfrm>
    </dsp:sp>
    <dsp:sp modelId="{7F555CB4-95E3-420A-96ED-A662C3D0A53C}">
      <dsp:nvSpPr>
        <dsp:cNvPr id="0" name=""/>
        <dsp:cNvSpPr/>
      </dsp:nvSpPr>
      <dsp:spPr>
        <a:xfrm>
          <a:off x="261400" y="501719"/>
          <a:ext cx="334479" cy="334479"/>
        </a:xfrm>
        <a:prstGeom prst="ellipse">
          <a:avLst/>
        </a:prstGeom>
        <a:solidFill>
          <a:schemeClr val="lt1">
            <a:hueOff val="0"/>
            <a:satOff val="0"/>
            <a:lumOff val="0"/>
            <a:alphaOff val="0"/>
          </a:schemeClr>
        </a:solidFill>
        <a:ln w="19050" cap="flat" cmpd="sng" algn="ctr">
          <a:solidFill>
            <a:srgbClr val="7BB6F7"/>
          </a:solidFill>
          <a:prstDash val="solid"/>
          <a:miter lim="800000"/>
        </a:ln>
        <a:effectLst/>
      </dsp:spPr>
      <dsp:style>
        <a:lnRef idx="2">
          <a:scrgbClr r="0" g="0" b="0"/>
        </a:lnRef>
        <a:fillRef idx="1">
          <a:scrgbClr r="0" g="0" b="0"/>
        </a:fillRef>
        <a:effectRef idx="0">
          <a:scrgbClr r="0" g="0" b="0"/>
        </a:effectRef>
        <a:fontRef idx="minor"/>
      </dsp:style>
    </dsp:sp>
    <dsp:sp modelId="{A5AD2EE8-60A8-4648-B022-E305DB177F02}">
      <dsp:nvSpPr>
        <dsp:cNvPr id="0" name=""/>
        <dsp:cNvSpPr/>
      </dsp:nvSpPr>
      <dsp:spPr>
        <a:xfrm>
          <a:off x="529288" y="936492"/>
          <a:ext cx="3233041" cy="267583"/>
        </a:xfrm>
        <a:prstGeom prst="rect">
          <a:avLst/>
        </a:prstGeom>
        <a:solidFill>
          <a:srgbClr val="7BB6F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95" tIns="43180" rIns="43180" bIns="43180" numCol="1" spcCol="1270" anchor="ctr" anchorCtr="0">
          <a:noAutofit/>
        </a:bodyPr>
        <a:lstStyle/>
        <a:p>
          <a:pPr marL="0" lvl="0" indent="0" algn="l" defTabSz="755650">
            <a:lnSpc>
              <a:spcPct val="90000"/>
            </a:lnSpc>
            <a:spcBef>
              <a:spcPct val="0"/>
            </a:spcBef>
            <a:spcAft>
              <a:spcPct val="35000"/>
            </a:spcAft>
            <a:buNone/>
          </a:pPr>
          <a:r>
            <a:rPr lang="lt-LT" sz="1700" kern="1200" dirty="0">
              <a:solidFill>
                <a:srgbClr val="333334"/>
              </a:solidFill>
              <a:latin typeface="Arial" panose="020B0604020202020204" pitchFamily="34" charset="0"/>
              <a:cs typeface="Arial" panose="020B0604020202020204" pitchFamily="34" charset="0"/>
            </a:rPr>
            <a:t>Parama judumui</a:t>
          </a:r>
        </a:p>
      </dsp:txBody>
      <dsp:txXfrm>
        <a:off x="529288" y="936492"/>
        <a:ext cx="3233041" cy="267583"/>
      </dsp:txXfrm>
    </dsp:sp>
    <dsp:sp modelId="{57E7ED03-FABD-46BD-9841-819569E78647}">
      <dsp:nvSpPr>
        <dsp:cNvPr id="0" name=""/>
        <dsp:cNvSpPr/>
      </dsp:nvSpPr>
      <dsp:spPr>
        <a:xfrm>
          <a:off x="362049" y="903044"/>
          <a:ext cx="334479" cy="334479"/>
        </a:xfrm>
        <a:prstGeom prst="ellipse">
          <a:avLst/>
        </a:prstGeom>
        <a:solidFill>
          <a:schemeClr val="lt1">
            <a:hueOff val="0"/>
            <a:satOff val="0"/>
            <a:lumOff val="0"/>
            <a:alphaOff val="0"/>
          </a:schemeClr>
        </a:solidFill>
        <a:ln w="19050" cap="flat" cmpd="sng" algn="ctr">
          <a:solidFill>
            <a:srgbClr val="7BB6F7"/>
          </a:solidFill>
          <a:prstDash val="solid"/>
          <a:miter lim="800000"/>
        </a:ln>
        <a:effectLst/>
      </dsp:spPr>
      <dsp:style>
        <a:lnRef idx="2">
          <a:scrgbClr r="0" g="0" b="0"/>
        </a:lnRef>
        <a:fillRef idx="1">
          <a:scrgbClr r="0" g="0" b="0"/>
        </a:fillRef>
        <a:effectRef idx="0">
          <a:scrgbClr r="0" g="0" b="0"/>
        </a:effectRef>
        <a:fontRef idx="minor"/>
      </dsp:style>
    </dsp:sp>
    <dsp:sp modelId="{AD041D48-23F6-46FD-8830-9A867B1A5B96}">
      <dsp:nvSpPr>
        <dsp:cNvPr id="0" name=""/>
        <dsp:cNvSpPr/>
      </dsp:nvSpPr>
      <dsp:spPr>
        <a:xfrm>
          <a:off x="529288" y="1337562"/>
          <a:ext cx="3233041" cy="267583"/>
        </a:xfrm>
        <a:prstGeom prst="rect">
          <a:avLst/>
        </a:prstGeom>
        <a:solidFill>
          <a:srgbClr val="7BB6F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95" tIns="43180" rIns="43180" bIns="43180" numCol="1" spcCol="1270" anchor="ctr" anchorCtr="0">
          <a:noAutofit/>
        </a:bodyPr>
        <a:lstStyle/>
        <a:p>
          <a:pPr marL="0" lvl="0" indent="0" algn="l" defTabSz="755650">
            <a:lnSpc>
              <a:spcPct val="90000"/>
            </a:lnSpc>
            <a:spcBef>
              <a:spcPct val="0"/>
            </a:spcBef>
            <a:spcAft>
              <a:spcPct val="35000"/>
            </a:spcAft>
            <a:buNone/>
          </a:pPr>
          <a:r>
            <a:rPr lang="lt-LT" sz="1700" kern="1200" dirty="0">
              <a:solidFill>
                <a:srgbClr val="333334"/>
              </a:solidFill>
              <a:latin typeface="Arial" panose="020B0604020202020204" pitchFamily="34" charset="0"/>
              <a:cs typeface="Arial" panose="020B0604020202020204" pitchFamily="34" charset="0"/>
            </a:rPr>
            <a:t>Parama darbo vietoms steigti</a:t>
          </a:r>
        </a:p>
      </dsp:txBody>
      <dsp:txXfrm>
        <a:off x="529288" y="1337562"/>
        <a:ext cx="3233041" cy="267583"/>
      </dsp:txXfrm>
    </dsp:sp>
    <dsp:sp modelId="{81A35F25-1125-45D6-A9BC-AC6B345A3E5F}">
      <dsp:nvSpPr>
        <dsp:cNvPr id="0" name=""/>
        <dsp:cNvSpPr/>
      </dsp:nvSpPr>
      <dsp:spPr>
        <a:xfrm>
          <a:off x="362049" y="1304114"/>
          <a:ext cx="334479" cy="334479"/>
        </a:xfrm>
        <a:prstGeom prst="ellipse">
          <a:avLst/>
        </a:prstGeom>
        <a:solidFill>
          <a:schemeClr val="lt1">
            <a:hueOff val="0"/>
            <a:satOff val="0"/>
            <a:lumOff val="0"/>
            <a:alphaOff val="0"/>
          </a:schemeClr>
        </a:solidFill>
        <a:ln w="19050" cap="flat" cmpd="sng" algn="ctr">
          <a:solidFill>
            <a:srgbClr val="7BB6F7"/>
          </a:solidFill>
          <a:prstDash val="solid"/>
          <a:miter lim="800000"/>
        </a:ln>
        <a:effectLst/>
      </dsp:spPr>
      <dsp:style>
        <a:lnRef idx="2">
          <a:scrgbClr r="0" g="0" b="0"/>
        </a:lnRef>
        <a:fillRef idx="1">
          <a:scrgbClr r="0" g="0" b="0"/>
        </a:fillRef>
        <a:effectRef idx="0">
          <a:scrgbClr r="0" g="0" b="0"/>
        </a:effectRef>
        <a:fontRef idx="minor"/>
      </dsp:style>
    </dsp:sp>
    <dsp:sp modelId="{562DC175-4621-4620-A44D-CA8B053BEA1C}">
      <dsp:nvSpPr>
        <dsp:cNvPr id="0" name=""/>
        <dsp:cNvSpPr/>
      </dsp:nvSpPr>
      <dsp:spPr>
        <a:xfrm>
          <a:off x="428640" y="1738887"/>
          <a:ext cx="3333690" cy="267583"/>
        </a:xfrm>
        <a:prstGeom prst="rect">
          <a:avLst/>
        </a:prstGeom>
        <a:solidFill>
          <a:srgbClr val="7BB6F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95" tIns="43180" rIns="43180" bIns="43180" numCol="1" spcCol="1270" anchor="ctr" anchorCtr="0">
          <a:noAutofit/>
        </a:bodyPr>
        <a:lstStyle/>
        <a:p>
          <a:pPr marL="0" lvl="0" indent="0" algn="l" defTabSz="755650">
            <a:lnSpc>
              <a:spcPct val="90000"/>
            </a:lnSpc>
            <a:spcBef>
              <a:spcPct val="0"/>
            </a:spcBef>
            <a:spcAft>
              <a:spcPct val="35000"/>
            </a:spcAft>
            <a:buNone/>
          </a:pPr>
          <a:r>
            <a:rPr lang="lt-LT" sz="1700" kern="1200" dirty="0">
              <a:solidFill>
                <a:srgbClr val="333334"/>
              </a:solidFill>
              <a:latin typeface="Arial" panose="020B0604020202020204" pitchFamily="34" charset="0"/>
              <a:cs typeface="Arial" panose="020B0604020202020204" pitchFamily="34" charset="0"/>
            </a:rPr>
            <a:t>Parama verslo kūrimui</a:t>
          </a:r>
        </a:p>
      </dsp:txBody>
      <dsp:txXfrm>
        <a:off x="428640" y="1738887"/>
        <a:ext cx="3333690" cy="267583"/>
      </dsp:txXfrm>
    </dsp:sp>
    <dsp:sp modelId="{846755C9-5F51-407E-BA59-29F10C0BE259}">
      <dsp:nvSpPr>
        <dsp:cNvPr id="0" name=""/>
        <dsp:cNvSpPr/>
      </dsp:nvSpPr>
      <dsp:spPr>
        <a:xfrm>
          <a:off x="261400" y="1705439"/>
          <a:ext cx="334479" cy="334479"/>
        </a:xfrm>
        <a:prstGeom prst="ellipse">
          <a:avLst/>
        </a:prstGeom>
        <a:solidFill>
          <a:schemeClr val="lt1">
            <a:hueOff val="0"/>
            <a:satOff val="0"/>
            <a:lumOff val="0"/>
            <a:alphaOff val="0"/>
          </a:schemeClr>
        </a:solidFill>
        <a:ln w="19050"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dsp:style>
    </dsp:sp>
    <dsp:sp modelId="{B482C9B0-77AF-42BA-ABB1-E7D9D95EAD92}">
      <dsp:nvSpPr>
        <dsp:cNvPr id="0" name=""/>
        <dsp:cNvSpPr/>
      </dsp:nvSpPr>
      <dsp:spPr>
        <a:xfrm>
          <a:off x="208534" y="2140212"/>
          <a:ext cx="3553796" cy="267583"/>
        </a:xfrm>
        <a:prstGeom prst="rect">
          <a:avLst/>
        </a:prstGeom>
        <a:solidFill>
          <a:srgbClr val="7BB6F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95" tIns="43180" rIns="43180" bIns="43180" numCol="1" spcCol="1270" anchor="ctr" anchorCtr="0">
          <a:noAutofit/>
        </a:bodyPr>
        <a:lstStyle/>
        <a:p>
          <a:pPr marL="0" lvl="0" indent="0" algn="l" defTabSz="755650">
            <a:lnSpc>
              <a:spcPct val="90000"/>
            </a:lnSpc>
            <a:spcBef>
              <a:spcPct val="0"/>
            </a:spcBef>
            <a:spcAft>
              <a:spcPct val="35000"/>
            </a:spcAft>
            <a:buNone/>
          </a:pPr>
          <a:r>
            <a:rPr lang="lt-LT" sz="1700" kern="1200">
              <a:solidFill>
                <a:srgbClr val="333334"/>
              </a:solidFill>
              <a:latin typeface="Arial" panose="020B0604020202020204" pitchFamily="34" charset="0"/>
              <a:cs typeface="Arial" panose="020B0604020202020204" pitchFamily="34" charset="0"/>
            </a:rPr>
            <a:t>Subsidija darbo asistentui</a:t>
          </a:r>
          <a:endParaRPr lang="lt-LT" sz="1700" kern="1200" dirty="0">
            <a:solidFill>
              <a:srgbClr val="333334"/>
            </a:solidFill>
            <a:latin typeface="Arial" panose="020B0604020202020204" pitchFamily="34" charset="0"/>
            <a:cs typeface="Arial" panose="020B0604020202020204" pitchFamily="34" charset="0"/>
          </a:endParaRPr>
        </a:p>
      </dsp:txBody>
      <dsp:txXfrm>
        <a:off x="208534" y="2140212"/>
        <a:ext cx="3553796" cy="267583"/>
      </dsp:txXfrm>
    </dsp:sp>
    <dsp:sp modelId="{D547C39B-4692-4F71-9D17-5E8A1585B065}">
      <dsp:nvSpPr>
        <dsp:cNvPr id="0" name=""/>
        <dsp:cNvSpPr/>
      </dsp:nvSpPr>
      <dsp:spPr>
        <a:xfrm>
          <a:off x="41294" y="2106764"/>
          <a:ext cx="334479" cy="334479"/>
        </a:xfrm>
        <a:prstGeom prst="ellipse">
          <a:avLst/>
        </a:prstGeom>
        <a:solidFill>
          <a:schemeClr val="lt1">
            <a:hueOff val="0"/>
            <a:satOff val="0"/>
            <a:lumOff val="0"/>
            <a:alphaOff val="0"/>
          </a:schemeClr>
        </a:solidFill>
        <a:ln w="19050"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os vietos rezervavimo ženklas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2B8142-77DD-4FF9-8B99-DFCD6C8723FA}" type="datetimeFigureOut">
              <a:rPr lang="lt-LT" smtClean="0"/>
              <a:t>2025-12-18</a:t>
            </a:fld>
            <a:endParaRPr lang="lt-LT"/>
          </a:p>
        </p:txBody>
      </p:sp>
      <p:sp>
        <p:nvSpPr>
          <p:cNvPr id="4" name="Skaidrės vaizdo vietos rezervavimo ženkla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Pastabų vietos rezervavimo ženkl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6" name="Poraštės vietos rezervavimo ženklas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kaidrės numerio vietos rezervavimo ženklas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3FBBC8-E939-41F5-A761-9788DD631803}" type="slidenum">
              <a:rPr lang="lt-LT" smtClean="0"/>
              <a:t>‹#›</a:t>
            </a:fld>
            <a:endParaRPr lang="lt-LT"/>
          </a:p>
        </p:txBody>
      </p:sp>
    </p:spTree>
    <p:extLst>
      <p:ext uri="{BB962C8B-B14F-4D97-AF65-F5344CB8AC3E}">
        <p14:creationId xmlns:p14="http://schemas.microsoft.com/office/powerpoint/2010/main" val="3802099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LT" dirty="0"/>
          </a:p>
        </p:txBody>
      </p:sp>
      <p:sp>
        <p:nvSpPr>
          <p:cNvPr id="4" name="Slide Number Placeholder 3"/>
          <p:cNvSpPr>
            <a:spLocks noGrp="1"/>
          </p:cNvSpPr>
          <p:nvPr>
            <p:ph type="sldNum" sz="quarter" idx="5"/>
          </p:nvPr>
        </p:nvSpPr>
        <p:spPr/>
        <p:txBody>
          <a:bodyPr/>
          <a:lstStyle/>
          <a:p>
            <a:fld id="{481DA1DA-CD02-0047-AF94-E0C50D05DA5C}" type="slidenum">
              <a:rPr lang="en-LT" smtClean="0"/>
              <a:t>8</a:t>
            </a:fld>
            <a:endParaRPr lang="en-LT"/>
          </a:p>
        </p:txBody>
      </p:sp>
    </p:spTree>
    <p:extLst>
      <p:ext uri="{BB962C8B-B14F-4D97-AF65-F5344CB8AC3E}">
        <p14:creationId xmlns:p14="http://schemas.microsoft.com/office/powerpoint/2010/main" val="3476930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42013-B4B9-9416-F2D5-CD98A23DA047}"/>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8162B21B-26EA-319C-BC47-DF13953A9B5B}"/>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7D985051-F4A3-0C70-8239-FDF024D0E2B9}"/>
              </a:ext>
            </a:extLst>
          </p:cNvPr>
          <p:cNvSpPr>
            <a:spLocks noGrp="1"/>
          </p:cNvSpPr>
          <p:nvPr>
            <p:ph type="body" idx="1"/>
          </p:nvPr>
        </p:nvSpPr>
        <p:spPr/>
        <p:txBody>
          <a:bodyPr/>
          <a:lstStyle/>
          <a:p>
            <a:endParaRPr lang="lt-LT" dirty="0"/>
          </a:p>
        </p:txBody>
      </p:sp>
      <p:sp>
        <p:nvSpPr>
          <p:cNvPr id="4" name="Skaidrės numerio vietos rezervavimo ženklas 3">
            <a:extLst>
              <a:ext uri="{FF2B5EF4-FFF2-40B4-BE49-F238E27FC236}">
                <a16:creationId xmlns:a16="http://schemas.microsoft.com/office/drawing/2014/main" id="{F70087E9-BE34-C447-8CD3-1D0242C508B2}"/>
              </a:ext>
            </a:extLst>
          </p:cNvPr>
          <p:cNvSpPr>
            <a:spLocks noGrp="1"/>
          </p:cNvSpPr>
          <p:nvPr>
            <p:ph type="sldNum" sz="quarter" idx="5"/>
          </p:nvPr>
        </p:nvSpPr>
        <p:spPr/>
        <p:txBody>
          <a:bodyPr/>
          <a:lstStyle/>
          <a:p>
            <a:fld id="{481DA1DA-CD02-0047-AF94-E0C50D05DA5C}" type="slidenum">
              <a:rPr lang="en-LT" smtClean="0"/>
              <a:t>9</a:t>
            </a:fld>
            <a:endParaRPr lang="en-LT"/>
          </a:p>
        </p:txBody>
      </p:sp>
    </p:spTree>
    <p:extLst>
      <p:ext uri="{BB962C8B-B14F-4D97-AF65-F5344CB8AC3E}">
        <p14:creationId xmlns:p14="http://schemas.microsoft.com/office/powerpoint/2010/main" val="4288000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5144A-4931-AC9C-8F85-761AA71F70B2}"/>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3C4859D7-4EA6-DE25-0457-8A214B8B3B6C}"/>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EDCDCBB6-F5C3-9FFE-3A68-1831AB4EEC3C}"/>
              </a:ext>
            </a:extLst>
          </p:cNvPr>
          <p:cNvSpPr>
            <a:spLocks noGrp="1"/>
          </p:cNvSpPr>
          <p:nvPr>
            <p:ph type="body" idx="1"/>
          </p:nvPr>
        </p:nvSpPr>
        <p:spPr/>
        <p:txBody>
          <a:bodyPr/>
          <a:lstStyle/>
          <a:p>
            <a:endParaRPr lang="lt-LT" dirty="0"/>
          </a:p>
        </p:txBody>
      </p:sp>
      <p:sp>
        <p:nvSpPr>
          <p:cNvPr id="4" name="Skaidrės numerio vietos rezervavimo ženklas 3">
            <a:extLst>
              <a:ext uri="{FF2B5EF4-FFF2-40B4-BE49-F238E27FC236}">
                <a16:creationId xmlns:a16="http://schemas.microsoft.com/office/drawing/2014/main" id="{F3E9EB28-F168-66AF-3EBC-E2B94D5B6157}"/>
              </a:ext>
            </a:extLst>
          </p:cNvPr>
          <p:cNvSpPr>
            <a:spLocks noGrp="1"/>
          </p:cNvSpPr>
          <p:nvPr>
            <p:ph type="sldNum" sz="quarter" idx="5"/>
          </p:nvPr>
        </p:nvSpPr>
        <p:spPr/>
        <p:txBody>
          <a:bodyPr/>
          <a:lstStyle/>
          <a:p>
            <a:fld id="{481DA1DA-CD02-0047-AF94-E0C50D05DA5C}" type="slidenum">
              <a:rPr lang="en-LT" smtClean="0"/>
              <a:t>11</a:t>
            </a:fld>
            <a:endParaRPr lang="en-LT"/>
          </a:p>
        </p:txBody>
      </p:sp>
    </p:spTree>
    <p:extLst>
      <p:ext uri="{BB962C8B-B14F-4D97-AF65-F5344CB8AC3E}">
        <p14:creationId xmlns:p14="http://schemas.microsoft.com/office/powerpoint/2010/main" val="3799161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E0F03-C4DA-122A-E527-AEB6DFD0BF1A}"/>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61F90F09-B33B-025C-0C1F-41719D7DCB74}"/>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CD8781BD-8073-C191-F704-34603379F367}"/>
              </a:ext>
            </a:extLst>
          </p:cNvPr>
          <p:cNvSpPr>
            <a:spLocks noGrp="1"/>
          </p:cNvSpPr>
          <p:nvPr>
            <p:ph type="body" idx="1"/>
          </p:nvPr>
        </p:nvSpPr>
        <p:spPr/>
        <p:txBody>
          <a:bodyPr/>
          <a:lstStyle/>
          <a:p>
            <a:r>
              <a:rPr lang="lt-LT" sz="1200" b="0" i="0" u="none" strike="noStrike" kern="1200" dirty="0">
                <a:solidFill>
                  <a:schemeClr val="tx1"/>
                </a:solidFill>
                <a:effectLst/>
                <a:latin typeface="+mn-lt"/>
                <a:ea typeface="+mn-ea"/>
                <a:cs typeface="+mn-cs"/>
              </a:rPr>
              <a:t>Infekcinės ir parazitų sukeliamos ligos </a:t>
            </a:r>
            <a:r>
              <a:rPr lang="lt-LT" dirty="0">
                <a:effectLst/>
              </a:rPr>
              <a:t> </a:t>
            </a:r>
            <a:r>
              <a:rPr lang="lt-LT" sz="1200" b="0" i="0" u="none" strike="noStrike" kern="1200" dirty="0">
                <a:solidFill>
                  <a:schemeClr val="tx1"/>
                </a:solidFill>
                <a:effectLst/>
                <a:latin typeface="+mn-lt"/>
                <a:ea typeface="+mn-ea"/>
                <a:cs typeface="+mn-cs"/>
              </a:rPr>
              <a:t>1</a:t>
            </a:r>
            <a:r>
              <a:rPr lang="lt-LT" dirty="0">
                <a:effectLst/>
              </a:rPr>
              <a:t> </a:t>
            </a:r>
            <a:r>
              <a:rPr lang="lt-LT" sz="1200" b="1" i="0" u="none" strike="noStrike" kern="1200" dirty="0">
                <a:solidFill>
                  <a:schemeClr val="tx1"/>
                </a:solidFill>
                <a:effectLst/>
                <a:latin typeface="+mn-lt"/>
                <a:ea typeface="+mn-ea"/>
                <a:cs typeface="+mn-cs"/>
              </a:rPr>
              <a:t>Navikai</a:t>
            </a:r>
            <a:r>
              <a:rPr lang="lt-LT" b="1" dirty="0">
                <a:effectLst/>
              </a:rPr>
              <a:t> </a:t>
            </a:r>
            <a:r>
              <a:rPr lang="lt-LT" sz="1200" b="1" i="0" u="none" strike="noStrike" kern="1200" dirty="0">
                <a:solidFill>
                  <a:schemeClr val="tx1"/>
                </a:solidFill>
                <a:effectLst/>
                <a:latin typeface="+mn-lt"/>
                <a:ea typeface="+mn-ea"/>
                <a:cs typeface="+mn-cs"/>
              </a:rPr>
              <a:t>11,8</a:t>
            </a:r>
            <a:r>
              <a:rPr lang="lt-LT" b="1" dirty="0">
                <a:effectLst/>
              </a:rPr>
              <a:t> </a:t>
            </a:r>
            <a:r>
              <a:rPr lang="lt-LT" sz="1200" b="0" i="0" u="none" strike="noStrike" kern="1200" dirty="0">
                <a:solidFill>
                  <a:schemeClr val="tx1"/>
                </a:solidFill>
                <a:effectLst/>
                <a:latin typeface="+mn-lt"/>
                <a:ea typeface="+mn-ea"/>
                <a:cs typeface="+mn-cs"/>
              </a:rPr>
              <a:t>Kraujo ir </a:t>
            </a:r>
            <a:r>
              <a:rPr lang="lt-LT" sz="1200" b="0" i="0" u="none" strike="noStrike" kern="1200" dirty="0" err="1">
                <a:solidFill>
                  <a:schemeClr val="tx1"/>
                </a:solidFill>
                <a:effectLst/>
                <a:latin typeface="+mn-lt"/>
                <a:ea typeface="+mn-ea"/>
                <a:cs typeface="+mn-cs"/>
              </a:rPr>
              <a:t>kraujodaros</a:t>
            </a:r>
            <a:r>
              <a:rPr lang="lt-LT" sz="1200" b="0" i="0" u="none" strike="noStrike" kern="1200" dirty="0">
                <a:solidFill>
                  <a:schemeClr val="tx1"/>
                </a:solidFill>
                <a:effectLst/>
                <a:latin typeface="+mn-lt"/>
                <a:ea typeface="+mn-ea"/>
                <a:cs typeface="+mn-cs"/>
              </a:rPr>
              <a:t> organų ligos</a:t>
            </a:r>
            <a:r>
              <a:rPr lang="lt-LT" dirty="0">
                <a:effectLst/>
              </a:rPr>
              <a:t> </a:t>
            </a:r>
            <a:r>
              <a:rPr lang="lt-LT" sz="1200" b="0" i="0" u="none" strike="noStrike" kern="1200" dirty="0">
                <a:solidFill>
                  <a:schemeClr val="tx1"/>
                </a:solidFill>
                <a:effectLst/>
                <a:latin typeface="+mn-lt"/>
                <a:ea typeface="+mn-ea"/>
                <a:cs typeface="+mn-cs"/>
              </a:rPr>
              <a:t>0,1</a:t>
            </a:r>
            <a:r>
              <a:rPr lang="lt-LT" dirty="0">
                <a:effectLst/>
              </a:rPr>
              <a:t> </a:t>
            </a:r>
            <a:r>
              <a:rPr lang="lt-LT" sz="1200" b="0" i="0" u="none" strike="noStrike" kern="1200" dirty="0">
                <a:solidFill>
                  <a:schemeClr val="tx1"/>
                </a:solidFill>
                <a:effectLst/>
                <a:latin typeface="+mn-lt"/>
                <a:ea typeface="+mn-ea"/>
                <a:cs typeface="+mn-cs"/>
              </a:rPr>
              <a:t>Endokrininės, mitybos ir medžiagų apykaitos ligos</a:t>
            </a:r>
            <a:r>
              <a:rPr lang="lt-LT" dirty="0">
                <a:effectLst/>
              </a:rPr>
              <a:t> </a:t>
            </a:r>
            <a:r>
              <a:rPr lang="lt-LT" sz="1200" b="0" i="0" u="none" strike="noStrike" kern="1200" dirty="0">
                <a:solidFill>
                  <a:schemeClr val="tx1"/>
                </a:solidFill>
                <a:effectLst/>
                <a:latin typeface="+mn-lt"/>
                <a:ea typeface="+mn-ea"/>
                <a:cs typeface="+mn-cs"/>
              </a:rPr>
              <a:t>3,3</a:t>
            </a:r>
            <a:r>
              <a:rPr lang="lt-LT" dirty="0">
                <a:effectLst/>
              </a:rPr>
              <a:t> </a:t>
            </a:r>
            <a:r>
              <a:rPr lang="lt-LT" sz="1200" b="1" i="0" u="none" strike="noStrike" kern="1200" dirty="0">
                <a:solidFill>
                  <a:schemeClr val="tx1"/>
                </a:solidFill>
                <a:effectLst/>
                <a:latin typeface="+mn-lt"/>
                <a:ea typeface="+mn-ea"/>
                <a:cs typeface="+mn-cs"/>
              </a:rPr>
              <a:t>Psichikos ir elgesio sutrikimai</a:t>
            </a:r>
            <a:r>
              <a:rPr lang="lt-LT" b="1" dirty="0">
                <a:effectLst/>
              </a:rPr>
              <a:t> </a:t>
            </a:r>
            <a:r>
              <a:rPr lang="lt-LT" sz="1200" b="1" i="0" u="none" strike="noStrike" kern="1200" dirty="0">
                <a:solidFill>
                  <a:schemeClr val="tx1"/>
                </a:solidFill>
                <a:effectLst/>
                <a:latin typeface="+mn-lt"/>
                <a:ea typeface="+mn-ea"/>
                <a:cs typeface="+mn-cs"/>
              </a:rPr>
              <a:t>13</a:t>
            </a:r>
            <a:r>
              <a:rPr lang="lt-LT" b="1" dirty="0">
                <a:effectLst/>
              </a:rPr>
              <a:t> </a:t>
            </a:r>
            <a:r>
              <a:rPr lang="lt-LT" sz="1200" b="1" i="0" u="none" strike="noStrike" kern="1200" dirty="0">
                <a:solidFill>
                  <a:schemeClr val="tx1"/>
                </a:solidFill>
                <a:effectLst/>
                <a:latin typeface="+mn-lt"/>
                <a:ea typeface="+mn-ea"/>
                <a:cs typeface="+mn-cs"/>
              </a:rPr>
              <a:t>Nervų sistemos ligos</a:t>
            </a:r>
            <a:r>
              <a:rPr lang="lt-LT" b="1" dirty="0">
                <a:effectLst/>
              </a:rPr>
              <a:t> </a:t>
            </a:r>
            <a:r>
              <a:rPr lang="lt-LT" sz="1200" b="1" i="0" u="none" strike="noStrike" kern="1200" dirty="0">
                <a:solidFill>
                  <a:schemeClr val="tx1"/>
                </a:solidFill>
                <a:effectLst/>
                <a:latin typeface="+mn-lt"/>
                <a:ea typeface="+mn-ea"/>
                <a:cs typeface="+mn-cs"/>
              </a:rPr>
              <a:t>13,4</a:t>
            </a:r>
            <a:r>
              <a:rPr lang="lt-LT" dirty="0">
                <a:effectLst/>
              </a:rPr>
              <a:t> </a:t>
            </a:r>
            <a:r>
              <a:rPr lang="lt-LT" sz="1200" b="0" i="0" u="none" strike="noStrike" kern="1200" dirty="0">
                <a:solidFill>
                  <a:schemeClr val="tx1"/>
                </a:solidFill>
                <a:effectLst/>
                <a:latin typeface="+mn-lt"/>
                <a:ea typeface="+mn-ea"/>
                <a:cs typeface="+mn-cs"/>
              </a:rPr>
              <a:t>Akių ir jos priedinių organų ligos</a:t>
            </a:r>
            <a:r>
              <a:rPr lang="lt-LT" dirty="0">
                <a:effectLst/>
              </a:rPr>
              <a:t> </a:t>
            </a:r>
            <a:r>
              <a:rPr lang="lt-LT" sz="1200" b="0" i="0" u="none" strike="noStrike" kern="1200" dirty="0">
                <a:solidFill>
                  <a:schemeClr val="tx1"/>
                </a:solidFill>
                <a:effectLst/>
                <a:latin typeface="+mn-lt"/>
                <a:ea typeface="+mn-ea"/>
                <a:cs typeface="+mn-cs"/>
              </a:rPr>
              <a:t>1,8</a:t>
            </a:r>
            <a:r>
              <a:rPr lang="lt-LT" dirty="0">
                <a:effectLst/>
              </a:rPr>
              <a:t> </a:t>
            </a:r>
            <a:r>
              <a:rPr lang="lt-LT" sz="1200" b="0" i="0" u="none" strike="noStrike" kern="1200" dirty="0">
                <a:solidFill>
                  <a:schemeClr val="tx1"/>
                </a:solidFill>
                <a:effectLst/>
                <a:latin typeface="+mn-lt"/>
                <a:ea typeface="+mn-ea"/>
                <a:cs typeface="+mn-cs"/>
              </a:rPr>
              <a:t>Ausies ir </a:t>
            </a:r>
            <a:r>
              <a:rPr lang="lt-LT" sz="1200" b="0" i="0" u="none" strike="noStrike" kern="1200" dirty="0" err="1">
                <a:solidFill>
                  <a:schemeClr val="tx1"/>
                </a:solidFill>
                <a:effectLst/>
                <a:latin typeface="+mn-lt"/>
                <a:ea typeface="+mn-ea"/>
                <a:cs typeface="+mn-cs"/>
              </a:rPr>
              <a:t>speninės</a:t>
            </a:r>
            <a:r>
              <a:rPr lang="lt-LT" sz="1200" b="0" i="0" u="none" strike="noStrike" kern="1200" dirty="0">
                <a:solidFill>
                  <a:schemeClr val="tx1"/>
                </a:solidFill>
                <a:effectLst/>
                <a:latin typeface="+mn-lt"/>
                <a:ea typeface="+mn-ea"/>
                <a:cs typeface="+mn-cs"/>
              </a:rPr>
              <a:t> ataugos ligos</a:t>
            </a:r>
            <a:r>
              <a:rPr lang="lt-LT" dirty="0">
                <a:effectLst/>
              </a:rPr>
              <a:t> </a:t>
            </a:r>
            <a:r>
              <a:rPr lang="lt-LT" sz="1200" b="0" i="0" u="none" strike="noStrike" kern="1200" dirty="0">
                <a:solidFill>
                  <a:schemeClr val="tx1"/>
                </a:solidFill>
                <a:effectLst/>
                <a:latin typeface="+mn-lt"/>
                <a:ea typeface="+mn-ea"/>
                <a:cs typeface="+mn-cs"/>
              </a:rPr>
              <a:t>2,8</a:t>
            </a:r>
            <a:r>
              <a:rPr lang="lt-LT" dirty="0">
                <a:effectLst/>
              </a:rPr>
              <a:t> </a:t>
            </a:r>
            <a:r>
              <a:rPr lang="lt-LT" sz="1200" b="1" i="0" u="none" strike="noStrike" kern="1200" dirty="0">
                <a:solidFill>
                  <a:schemeClr val="tx1"/>
                </a:solidFill>
                <a:effectLst/>
                <a:latin typeface="+mn-lt"/>
                <a:ea typeface="+mn-ea"/>
                <a:cs typeface="+mn-cs"/>
              </a:rPr>
              <a:t>Kraujotakos ligos</a:t>
            </a:r>
            <a:r>
              <a:rPr lang="lt-LT" b="1" dirty="0">
                <a:effectLst/>
              </a:rPr>
              <a:t> </a:t>
            </a:r>
            <a:r>
              <a:rPr lang="lt-LT" sz="1200" b="1" i="0" u="none" strike="noStrike" kern="1200" dirty="0">
                <a:solidFill>
                  <a:schemeClr val="tx1"/>
                </a:solidFill>
                <a:effectLst/>
                <a:latin typeface="+mn-lt"/>
                <a:ea typeface="+mn-ea"/>
                <a:cs typeface="+mn-cs"/>
              </a:rPr>
              <a:t>15,5</a:t>
            </a:r>
            <a:r>
              <a:rPr lang="lt-LT" b="1" dirty="0">
                <a:effectLst/>
              </a:rPr>
              <a:t> </a:t>
            </a:r>
            <a:r>
              <a:rPr lang="lt-LT" sz="1200" b="0" i="0" u="none" strike="noStrike" kern="1200" dirty="0">
                <a:solidFill>
                  <a:schemeClr val="tx1"/>
                </a:solidFill>
                <a:effectLst/>
                <a:latin typeface="+mn-lt"/>
                <a:ea typeface="+mn-ea"/>
                <a:cs typeface="+mn-cs"/>
              </a:rPr>
              <a:t>Kvėpavimo sistemos ligos</a:t>
            </a:r>
            <a:r>
              <a:rPr lang="lt-LT" dirty="0">
                <a:effectLst/>
              </a:rPr>
              <a:t> </a:t>
            </a:r>
            <a:r>
              <a:rPr lang="lt-LT" sz="1200" b="0" i="0" u="none" strike="noStrike" kern="1200" dirty="0">
                <a:solidFill>
                  <a:schemeClr val="tx1"/>
                </a:solidFill>
                <a:effectLst/>
                <a:latin typeface="+mn-lt"/>
                <a:ea typeface="+mn-ea"/>
                <a:cs typeface="+mn-cs"/>
              </a:rPr>
              <a:t>1,5</a:t>
            </a:r>
            <a:r>
              <a:rPr lang="lt-LT" dirty="0">
                <a:effectLst/>
              </a:rPr>
              <a:t> </a:t>
            </a:r>
            <a:r>
              <a:rPr lang="lt-LT" sz="1200" b="0" i="0" u="none" strike="noStrike" kern="1200" dirty="0">
                <a:solidFill>
                  <a:schemeClr val="tx1"/>
                </a:solidFill>
                <a:effectLst/>
                <a:latin typeface="+mn-lt"/>
                <a:ea typeface="+mn-ea"/>
                <a:cs typeface="+mn-cs"/>
              </a:rPr>
              <a:t>Virškinimo sistemos ligos</a:t>
            </a:r>
            <a:r>
              <a:rPr lang="lt-LT" dirty="0">
                <a:effectLst/>
              </a:rPr>
              <a:t> </a:t>
            </a:r>
            <a:r>
              <a:rPr lang="lt-LT" sz="1200" b="0" i="0" u="none" strike="noStrike" kern="1200" dirty="0">
                <a:solidFill>
                  <a:schemeClr val="tx1"/>
                </a:solidFill>
                <a:effectLst/>
                <a:latin typeface="+mn-lt"/>
                <a:ea typeface="+mn-ea"/>
                <a:cs typeface="+mn-cs"/>
              </a:rPr>
              <a:t>1,6</a:t>
            </a:r>
            <a:r>
              <a:rPr lang="lt-LT" dirty="0">
                <a:effectLst/>
              </a:rPr>
              <a:t> </a:t>
            </a:r>
            <a:r>
              <a:rPr lang="lt-LT" sz="1200" b="0" i="0" u="none" strike="noStrike" kern="1200" dirty="0">
                <a:solidFill>
                  <a:schemeClr val="tx1"/>
                </a:solidFill>
                <a:effectLst/>
                <a:latin typeface="+mn-lt"/>
                <a:ea typeface="+mn-ea"/>
                <a:cs typeface="+mn-cs"/>
              </a:rPr>
              <a:t>Odos ir poodžio ligos</a:t>
            </a:r>
            <a:r>
              <a:rPr lang="lt-LT" dirty="0">
                <a:effectLst/>
              </a:rPr>
              <a:t> </a:t>
            </a:r>
            <a:r>
              <a:rPr lang="lt-LT" sz="1200" b="0" i="0" u="none" strike="noStrike" kern="1200" dirty="0">
                <a:solidFill>
                  <a:schemeClr val="tx1"/>
                </a:solidFill>
                <a:effectLst/>
                <a:latin typeface="+mn-lt"/>
                <a:ea typeface="+mn-ea"/>
                <a:cs typeface="+mn-cs"/>
              </a:rPr>
              <a:t>0,8</a:t>
            </a:r>
            <a:r>
              <a:rPr lang="lt-LT" dirty="0">
                <a:effectLst/>
              </a:rPr>
              <a:t> </a:t>
            </a:r>
            <a:r>
              <a:rPr lang="lt-LT" sz="1200" b="1" i="0" u="none" strike="noStrike" kern="1200" dirty="0">
                <a:solidFill>
                  <a:schemeClr val="tx1"/>
                </a:solidFill>
                <a:effectLst/>
                <a:latin typeface="+mn-lt"/>
                <a:ea typeface="+mn-ea"/>
                <a:cs typeface="+mn-cs"/>
              </a:rPr>
              <a:t>Jungiamojo audinio ir raumenų bei skeleto ligos</a:t>
            </a:r>
            <a:r>
              <a:rPr lang="lt-LT" b="1" dirty="0">
                <a:effectLst/>
              </a:rPr>
              <a:t> </a:t>
            </a:r>
            <a:r>
              <a:rPr lang="lt-LT" sz="1200" b="1" i="0" u="none" strike="noStrike" kern="1200" dirty="0">
                <a:solidFill>
                  <a:schemeClr val="tx1"/>
                </a:solidFill>
                <a:effectLst/>
                <a:latin typeface="+mn-lt"/>
                <a:ea typeface="+mn-ea"/>
                <a:cs typeface="+mn-cs"/>
              </a:rPr>
              <a:t>25,4</a:t>
            </a:r>
            <a:r>
              <a:rPr lang="lt-LT" b="1" dirty="0">
                <a:effectLst/>
              </a:rPr>
              <a:t> </a:t>
            </a:r>
            <a:r>
              <a:rPr lang="lt-LT" sz="1200" b="0" i="0" u="none" strike="noStrike" kern="1200" dirty="0">
                <a:solidFill>
                  <a:schemeClr val="tx1"/>
                </a:solidFill>
                <a:effectLst/>
                <a:latin typeface="+mn-lt"/>
                <a:ea typeface="+mn-ea"/>
                <a:cs typeface="+mn-cs"/>
              </a:rPr>
              <a:t>Lyties ir šlapimo sistemos ligos</a:t>
            </a:r>
            <a:r>
              <a:rPr lang="lt-LT" dirty="0">
                <a:effectLst/>
              </a:rPr>
              <a:t> </a:t>
            </a:r>
            <a:r>
              <a:rPr lang="lt-LT" sz="1200" b="0" i="0" u="none" strike="noStrike" kern="1200" dirty="0">
                <a:solidFill>
                  <a:schemeClr val="tx1"/>
                </a:solidFill>
                <a:effectLst/>
                <a:latin typeface="+mn-lt"/>
                <a:ea typeface="+mn-ea"/>
                <a:cs typeface="+mn-cs"/>
              </a:rPr>
              <a:t>0,8</a:t>
            </a:r>
            <a:r>
              <a:rPr lang="lt-LT" dirty="0">
                <a:effectLst/>
              </a:rPr>
              <a:t> </a:t>
            </a:r>
            <a:r>
              <a:rPr lang="lt-LT" sz="1200" b="0" i="0" u="none" strike="noStrike" kern="1200" dirty="0">
                <a:solidFill>
                  <a:schemeClr val="tx1"/>
                </a:solidFill>
                <a:effectLst/>
                <a:latin typeface="+mn-lt"/>
                <a:ea typeface="+mn-ea"/>
                <a:cs typeface="+mn-cs"/>
              </a:rPr>
              <a:t>Įgimtos formavimosi ydos</a:t>
            </a:r>
            <a:r>
              <a:rPr lang="lt-LT" dirty="0">
                <a:effectLst/>
              </a:rPr>
              <a:t> </a:t>
            </a:r>
            <a:r>
              <a:rPr lang="lt-LT" sz="1200" b="0" i="0" u="none" strike="noStrike" kern="1200" dirty="0">
                <a:solidFill>
                  <a:schemeClr val="tx1"/>
                </a:solidFill>
                <a:effectLst/>
                <a:latin typeface="+mn-lt"/>
                <a:ea typeface="+mn-ea"/>
                <a:cs typeface="+mn-cs"/>
              </a:rPr>
              <a:t>1,4</a:t>
            </a:r>
            <a:r>
              <a:rPr lang="lt-LT" dirty="0">
                <a:effectLst/>
              </a:rPr>
              <a:t> </a:t>
            </a:r>
            <a:r>
              <a:rPr lang="lt-LT" sz="1200" b="0" i="0" u="none" strike="noStrike" kern="1200" dirty="0">
                <a:solidFill>
                  <a:schemeClr val="tx1"/>
                </a:solidFill>
                <a:effectLst/>
                <a:latin typeface="+mn-lt"/>
                <a:ea typeface="+mn-ea"/>
                <a:cs typeface="+mn-cs"/>
              </a:rPr>
              <a:t>Simptomai, požymiai ir nenormalūs radiniai neklasifikuojami kitur</a:t>
            </a:r>
            <a:r>
              <a:rPr lang="lt-LT" dirty="0">
                <a:effectLst/>
              </a:rPr>
              <a:t> </a:t>
            </a:r>
            <a:r>
              <a:rPr lang="lt-LT" sz="1200" b="0" i="0" u="none" strike="noStrike" kern="1200" dirty="0">
                <a:solidFill>
                  <a:schemeClr val="tx1"/>
                </a:solidFill>
                <a:effectLst/>
                <a:latin typeface="+mn-lt"/>
                <a:ea typeface="+mn-ea"/>
                <a:cs typeface="+mn-cs"/>
              </a:rPr>
              <a:t>0,2</a:t>
            </a:r>
            <a:r>
              <a:rPr lang="lt-LT" dirty="0">
                <a:effectLst/>
              </a:rPr>
              <a:t> </a:t>
            </a:r>
            <a:r>
              <a:rPr lang="lt-LT" sz="1200" b="1" i="0" u="none" strike="noStrike" kern="1200" dirty="0">
                <a:solidFill>
                  <a:schemeClr val="tx1"/>
                </a:solidFill>
                <a:effectLst/>
                <a:latin typeface="+mn-lt"/>
                <a:ea typeface="+mn-ea"/>
                <a:cs typeface="+mn-cs"/>
              </a:rPr>
              <a:t>Sužalojimai, apsinuodijimai ir tam tikri išoriniai poveikiai </a:t>
            </a:r>
            <a:r>
              <a:rPr lang="lt-LT" b="1" dirty="0">
                <a:effectLst/>
              </a:rPr>
              <a:t> </a:t>
            </a:r>
            <a:r>
              <a:rPr lang="lt-LT" sz="1200" b="1" i="0" u="none" strike="noStrike" kern="1200" dirty="0">
                <a:solidFill>
                  <a:schemeClr val="tx1"/>
                </a:solidFill>
                <a:effectLst/>
                <a:latin typeface="+mn-lt"/>
                <a:ea typeface="+mn-ea"/>
                <a:cs typeface="+mn-cs"/>
              </a:rPr>
              <a:t>4,7</a:t>
            </a:r>
            <a:r>
              <a:rPr lang="lt-LT" b="1" dirty="0">
                <a:effectLst/>
              </a:rPr>
              <a:t> </a:t>
            </a:r>
            <a:r>
              <a:rPr lang="lt-LT" sz="1200" b="0" i="0" u="none" strike="noStrike" kern="1200" dirty="0">
                <a:solidFill>
                  <a:schemeClr val="tx1"/>
                </a:solidFill>
                <a:effectLst/>
                <a:latin typeface="+mn-lt"/>
                <a:ea typeface="+mn-ea"/>
                <a:cs typeface="+mn-cs"/>
              </a:rPr>
              <a:t>Sveikatos būklę veikiantys faktoriai ir apsilankymai </a:t>
            </a:r>
            <a:r>
              <a:rPr lang="lt-LT" sz="1200" b="0" i="0" u="none" strike="noStrike" kern="1200" dirty="0" err="1">
                <a:solidFill>
                  <a:schemeClr val="tx1"/>
                </a:solidFill>
                <a:effectLst/>
                <a:latin typeface="+mn-lt"/>
                <a:ea typeface="+mn-ea"/>
                <a:cs typeface="+mn-cs"/>
              </a:rPr>
              <a:t>sv</a:t>
            </a:r>
            <a:r>
              <a:rPr lang="lt-LT" sz="1200" b="0" i="0" u="none" strike="noStrike" kern="1200" dirty="0">
                <a:solidFill>
                  <a:schemeClr val="tx1"/>
                </a:solidFill>
                <a:effectLst/>
                <a:latin typeface="+mn-lt"/>
                <a:ea typeface="+mn-ea"/>
                <a:cs typeface="+mn-cs"/>
              </a:rPr>
              <a:t>. Priežiūros įstaigose </a:t>
            </a:r>
            <a:r>
              <a:rPr lang="lt-LT" dirty="0">
                <a:effectLst/>
              </a:rPr>
              <a:t> </a:t>
            </a:r>
            <a:r>
              <a:rPr lang="lt-LT" sz="1200" b="0" i="0" u="none" strike="noStrike" kern="1200" dirty="0">
                <a:solidFill>
                  <a:schemeClr val="tx1"/>
                </a:solidFill>
                <a:effectLst/>
                <a:latin typeface="+mn-lt"/>
                <a:ea typeface="+mn-ea"/>
                <a:cs typeface="+mn-cs"/>
              </a:rPr>
              <a:t>1,1</a:t>
            </a:r>
            <a:r>
              <a:rPr lang="lt-LT" dirty="0">
                <a:effectLst/>
              </a:rPr>
              <a:t> </a:t>
            </a:r>
            <a:endParaRPr lang="lt-LT" dirty="0"/>
          </a:p>
        </p:txBody>
      </p:sp>
      <p:sp>
        <p:nvSpPr>
          <p:cNvPr id="4" name="Skaidrės numerio vietos rezervavimo ženklas 3">
            <a:extLst>
              <a:ext uri="{FF2B5EF4-FFF2-40B4-BE49-F238E27FC236}">
                <a16:creationId xmlns:a16="http://schemas.microsoft.com/office/drawing/2014/main" id="{F7CCF198-C53B-6EB5-5EA3-358767B45AB1}"/>
              </a:ext>
            </a:extLst>
          </p:cNvPr>
          <p:cNvSpPr>
            <a:spLocks noGrp="1"/>
          </p:cNvSpPr>
          <p:nvPr>
            <p:ph type="sldNum" sz="quarter" idx="5"/>
          </p:nvPr>
        </p:nvSpPr>
        <p:spPr/>
        <p:txBody>
          <a:bodyPr/>
          <a:lstStyle/>
          <a:p>
            <a:fld id="{E13FBBC8-E939-41F5-A761-9788DD631803}" type="slidenum">
              <a:rPr lang="lt-LT" smtClean="0"/>
              <a:t>12</a:t>
            </a:fld>
            <a:endParaRPr lang="lt-LT"/>
          </a:p>
        </p:txBody>
      </p:sp>
    </p:spTree>
    <p:extLst>
      <p:ext uri="{BB962C8B-B14F-4D97-AF65-F5344CB8AC3E}">
        <p14:creationId xmlns:p14="http://schemas.microsoft.com/office/powerpoint/2010/main" val="1877207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B5025-E780-4680-B3D1-B764DD382442}"/>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6D3E5880-B327-9956-F398-834163D0D9DA}"/>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08FEFDC2-2308-0F8D-1CF9-93B3DF5C293A}"/>
              </a:ext>
            </a:extLst>
          </p:cNvPr>
          <p:cNvSpPr>
            <a:spLocks noGrp="1"/>
          </p:cNvSpPr>
          <p:nvPr>
            <p:ph type="body" idx="1"/>
          </p:nvPr>
        </p:nvSpPr>
        <p:spPr/>
        <p:txBody>
          <a:bodyPr/>
          <a:lstStyle/>
          <a:p>
            <a:endParaRPr lang="lt-LT" dirty="0"/>
          </a:p>
        </p:txBody>
      </p:sp>
      <p:sp>
        <p:nvSpPr>
          <p:cNvPr id="4" name="Skaidrės numerio vietos rezervavimo ženklas 3">
            <a:extLst>
              <a:ext uri="{FF2B5EF4-FFF2-40B4-BE49-F238E27FC236}">
                <a16:creationId xmlns:a16="http://schemas.microsoft.com/office/drawing/2014/main" id="{63B660EB-00B6-C981-1D72-63527131DA00}"/>
              </a:ext>
            </a:extLst>
          </p:cNvPr>
          <p:cNvSpPr>
            <a:spLocks noGrp="1"/>
          </p:cNvSpPr>
          <p:nvPr>
            <p:ph type="sldNum" sz="quarter" idx="5"/>
          </p:nvPr>
        </p:nvSpPr>
        <p:spPr/>
        <p:txBody>
          <a:bodyPr/>
          <a:lstStyle/>
          <a:p>
            <a:fld id="{481DA1DA-CD02-0047-AF94-E0C50D05DA5C}" type="slidenum">
              <a:rPr lang="en-LT" smtClean="0"/>
              <a:t>13</a:t>
            </a:fld>
            <a:endParaRPr lang="en-LT"/>
          </a:p>
        </p:txBody>
      </p:sp>
    </p:spTree>
    <p:extLst>
      <p:ext uri="{BB962C8B-B14F-4D97-AF65-F5344CB8AC3E}">
        <p14:creationId xmlns:p14="http://schemas.microsoft.com/office/powerpoint/2010/main" val="4284126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F9AE9-2EE1-D3FC-E8F0-698F551996CF}"/>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5C828089-9577-2223-EA4D-0D475B0E11B0}"/>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5D5BAE65-662D-799E-0237-5301B6E12E7D}"/>
              </a:ext>
            </a:extLst>
          </p:cNvPr>
          <p:cNvSpPr>
            <a:spLocks noGrp="1"/>
          </p:cNvSpPr>
          <p:nvPr>
            <p:ph type="body" idx="1"/>
          </p:nvPr>
        </p:nvSpPr>
        <p:spPr/>
        <p:txBody>
          <a:bodyPr/>
          <a:lstStyle/>
          <a:p>
            <a:endParaRPr lang="lt-LT" dirty="0"/>
          </a:p>
        </p:txBody>
      </p:sp>
      <p:sp>
        <p:nvSpPr>
          <p:cNvPr id="4" name="Skaidrės numerio vietos rezervavimo ženklas 3">
            <a:extLst>
              <a:ext uri="{FF2B5EF4-FFF2-40B4-BE49-F238E27FC236}">
                <a16:creationId xmlns:a16="http://schemas.microsoft.com/office/drawing/2014/main" id="{0C27A784-7766-E8D2-A32D-ABAC3275C700}"/>
              </a:ext>
            </a:extLst>
          </p:cNvPr>
          <p:cNvSpPr>
            <a:spLocks noGrp="1"/>
          </p:cNvSpPr>
          <p:nvPr>
            <p:ph type="sldNum" sz="quarter" idx="5"/>
          </p:nvPr>
        </p:nvSpPr>
        <p:spPr/>
        <p:txBody>
          <a:bodyPr/>
          <a:lstStyle/>
          <a:p>
            <a:fld id="{481DA1DA-CD02-0047-AF94-E0C50D05DA5C}" type="slidenum">
              <a:rPr lang="en-LT" smtClean="0"/>
              <a:t>14</a:t>
            </a:fld>
            <a:endParaRPr lang="en-LT"/>
          </a:p>
        </p:txBody>
      </p:sp>
    </p:spTree>
    <p:extLst>
      <p:ext uri="{BB962C8B-B14F-4D97-AF65-F5344CB8AC3E}">
        <p14:creationId xmlns:p14="http://schemas.microsoft.com/office/powerpoint/2010/main" val="2539815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47F30-E260-54F3-7CB1-71BC75566F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DE181-11AF-50FE-9741-054504F7B3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385A4C-2FD6-46C5-32B6-BA6E608E703E}"/>
              </a:ext>
            </a:extLst>
          </p:cNvPr>
          <p:cNvSpPr>
            <a:spLocks noGrp="1"/>
          </p:cNvSpPr>
          <p:nvPr>
            <p:ph type="body" idx="1"/>
          </p:nvPr>
        </p:nvSpPr>
        <p:spPr/>
        <p:txBody>
          <a:bodyPr/>
          <a:lstStyle/>
          <a:p>
            <a:endParaRPr lang="en-LT"/>
          </a:p>
        </p:txBody>
      </p:sp>
      <p:sp>
        <p:nvSpPr>
          <p:cNvPr id="4" name="Slide Number Placeholder 3">
            <a:extLst>
              <a:ext uri="{FF2B5EF4-FFF2-40B4-BE49-F238E27FC236}">
                <a16:creationId xmlns:a16="http://schemas.microsoft.com/office/drawing/2014/main" id="{4221E94B-BDB1-F03B-7AA5-797975EA38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1DA1DA-CD02-0047-AF94-E0C50D05DA5C}" type="slidenum">
              <a:rPr kumimoji="0" lang="en-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14815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LT"/>
          </a:p>
        </p:txBody>
      </p:sp>
      <p:sp>
        <p:nvSpPr>
          <p:cNvPr id="4" name="Slide Number Placeholder 3"/>
          <p:cNvSpPr>
            <a:spLocks noGrp="1"/>
          </p:cNvSpPr>
          <p:nvPr>
            <p:ph type="sldNum" sz="quarter" idx="5"/>
          </p:nvPr>
        </p:nvSpPr>
        <p:spPr/>
        <p:txBody>
          <a:bodyPr/>
          <a:lstStyle/>
          <a:p>
            <a:fld id="{481DA1DA-CD02-0047-AF94-E0C50D05DA5C}" type="slidenum">
              <a:rPr lang="en-LT" smtClean="0"/>
              <a:t>16</a:t>
            </a:fld>
            <a:endParaRPr lang="en-LT"/>
          </a:p>
        </p:txBody>
      </p:sp>
    </p:spTree>
    <p:extLst>
      <p:ext uri="{BB962C8B-B14F-4D97-AF65-F5344CB8AC3E}">
        <p14:creationId xmlns:p14="http://schemas.microsoft.com/office/powerpoint/2010/main" val="29613333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8FAA3-B38B-C221-4004-89BD10FE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98A96D-7411-6132-9D38-76B9BCA825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49A123-F70D-DEFC-E930-68B7EB466786}"/>
              </a:ext>
            </a:extLst>
          </p:cNvPr>
          <p:cNvSpPr>
            <a:spLocks noGrp="1"/>
          </p:cNvSpPr>
          <p:nvPr>
            <p:ph type="body" idx="1"/>
          </p:nvPr>
        </p:nvSpPr>
        <p:spPr/>
        <p:txBody>
          <a:bodyPr/>
          <a:lstStyle/>
          <a:p>
            <a:endParaRPr lang="en-LT" dirty="0"/>
          </a:p>
        </p:txBody>
      </p:sp>
      <p:sp>
        <p:nvSpPr>
          <p:cNvPr id="4" name="Slide Number Placeholder 3">
            <a:extLst>
              <a:ext uri="{FF2B5EF4-FFF2-40B4-BE49-F238E27FC236}">
                <a16:creationId xmlns:a16="http://schemas.microsoft.com/office/drawing/2014/main" id="{B3BC4A77-9CC0-74E9-8417-42C12D09F691}"/>
              </a:ext>
            </a:extLst>
          </p:cNvPr>
          <p:cNvSpPr>
            <a:spLocks noGrp="1"/>
          </p:cNvSpPr>
          <p:nvPr>
            <p:ph type="sldNum" sz="quarter" idx="5"/>
          </p:nvPr>
        </p:nvSpPr>
        <p:spPr/>
        <p:txBody>
          <a:bodyPr/>
          <a:lstStyle/>
          <a:p>
            <a:fld id="{481DA1DA-CD02-0047-AF94-E0C50D05DA5C}" type="slidenum">
              <a:rPr lang="en-LT" smtClean="0"/>
              <a:t>20</a:t>
            </a:fld>
            <a:endParaRPr lang="en-LT"/>
          </a:p>
        </p:txBody>
      </p:sp>
    </p:spTree>
    <p:extLst>
      <p:ext uri="{BB962C8B-B14F-4D97-AF65-F5344CB8AC3E}">
        <p14:creationId xmlns:p14="http://schemas.microsoft.com/office/powerpoint/2010/main" val="197588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96C51CE-C773-0D94-61A4-A713BFDE2D59}"/>
              </a:ext>
            </a:extLst>
          </p:cNvPr>
          <p:cNvSpPr>
            <a:spLocks noGrp="1"/>
          </p:cNvSpPr>
          <p:nvPr>
            <p:ph type="ctrTitle"/>
          </p:nvPr>
        </p:nvSpPr>
        <p:spPr>
          <a:xfrm>
            <a:off x="1524000" y="1122363"/>
            <a:ext cx="9144000" cy="2387600"/>
          </a:xfrm>
        </p:spPr>
        <p:txBody>
          <a:bodyPr anchor="b"/>
          <a:lstStyle>
            <a:lvl1pPr algn="ctr">
              <a:defRPr sz="6000"/>
            </a:lvl1pPr>
          </a:lstStyle>
          <a:p>
            <a:r>
              <a:rPr lang="lt-LT"/>
              <a:t>Spustelėję redaguokite stilių</a:t>
            </a:r>
          </a:p>
        </p:txBody>
      </p:sp>
      <p:sp>
        <p:nvSpPr>
          <p:cNvPr id="3" name="Antrinis pavadinimas 2">
            <a:extLst>
              <a:ext uri="{FF2B5EF4-FFF2-40B4-BE49-F238E27FC236}">
                <a16:creationId xmlns:a16="http://schemas.microsoft.com/office/drawing/2014/main" id="{A0082A39-E23C-453C-A408-DDB7083415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t-LT"/>
              <a:t>Spustelėkite norėdami redaguoti šablono paantraštės stilių</a:t>
            </a:r>
          </a:p>
        </p:txBody>
      </p:sp>
      <p:sp>
        <p:nvSpPr>
          <p:cNvPr id="4" name="Datos vietos rezervavimo ženklas 3">
            <a:extLst>
              <a:ext uri="{FF2B5EF4-FFF2-40B4-BE49-F238E27FC236}">
                <a16:creationId xmlns:a16="http://schemas.microsoft.com/office/drawing/2014/main" id="{33EF7EDF-09F4-1D27-4EAB-A54401562EB3}"/>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5" name="Poraštės vietos rezervavimo ženklas 4">
            <a:extLst>
              <a:ext uri="{FF2B5EF4-FFF2-40B4-BE49-F238E27FC236}">
                <a16:creationId xmlns:a16="http://schemas.microsoft.com/office/drawing/2014/main" id="{08678594-F846-60C7-4746-6597F6561B8B}"/>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05923BBD-4A70-AD2D-F372-EFA7EBCDD9CB}"/>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2231476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6529C1F-8027-01DD-3E10-5A415C40D770}"/>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2FC482C3-9C4A-1E87-1AB6-EAB449296CB8}"/>
              </a:ext>
            </a:extLst>
          </p:cNvPr>
          <p:cNvSpPr>
            <a:spLocks noGrp="1"/>
          </p:cNvSpPr>
          <p:nvPr>
            <p:ph idx="1"/>
          </p:nvPr>
        </p:nvSpPr>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362C35D4-172B-D2D8-136D-308C7F95FF8D}"/>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5" name="Poraštės vietos rezervavimo ženklas 4">
            <a:extLst>
              <a:ext uri="{FF2B5EF4-FFF2-40B4-BE49-F238E27FC236}">
                <a16:creationId xmlns:a16="http://schemas.microsoft.com/office/drawing/2014/main" id="{9D1FAA96-B7AA-E49C-1AB2-59FBD1289772}"/>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D039A9B5-E11A-0EDE-FD82-4240CE198BEE}"/>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529559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684B4F0-F933-7D70-2691-AF2F2F365C17}"/>
              </a:ext>
            </a:extLst>
          </p:cNvPr>
          <p:cNvSpPr>
            <a:spLocks noGrp="1"/>
          </p:cNvSpPr>
          <p:nvPr>
            <p:ph type="title"/>
          </p:nvPr>
        </p:nvSpPr>
        <p:spPr>
          <a:xfrm>
            <a:off x="831850" y="1709738"/>
            <a:ext cx="10515600" cy="2852737"/>
          </a:xfrm>
        </p:spPr>
        <p:txBody>
          <a:bodyPr anchor="b"/>
          <a:lstStyle>
            <a:lvl1pPr>
              <a:defRPr sz="6000"/>
            </a:lvl1pPr>
          </a:lstStyle>
          <a:p>
            <a:r>
              <a:rPr lang="lt-LT"/>
              <a:t>Spustelėję redaguokite stilių</a:t>
            </a:r>
          </a:p>
        </p:txBody>
      </p:sp>
      <p:sp>
        <p:nvSpPr>
          <p:cNvPr id="3" name="Teksto vietos rezervavimo ženklas 2">
            <a:extLst>
              <a:ext uri="{FF2B5EF4-FFF2-40B4-BE49-F238E27FC236}">
                <a16:creationId xmlns:a16="http://schemas.microsoft.com/office/drawing/2014/main" id="{3F874400-3E16-5C48-71CD-B31CF635BF4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lt-LT"/>
              <a:t>Spustelėkite, kad galėtumėte redaguoti šablono teksto stilius</a:t>
            </a:r>
          </a:p>
        </p:txBody>
      </p:sp>
      <p:sp>
        <p:nvSpPr>
          <p:cNvPr id="4" name="Datos vietos rezervavimo ženklas 3">
            <a:extLst>
              <a:ext uri="{FF2B5EF4-FFF2-40B4-BE49-F238E27FC236}">
                <a16:creationId xmlns:a16="http://schemas.microsoft.com/office/drawing/2014/main" id="{BB297C20-0B01-8332-0FD2-06E1FC61204C}"/>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5" name="Poraštės vietos rezervavimo ženklas 4">
            <a:extLst>
              <a:ext uri="{FF2B5EF4-FFF2-40B4-BE49-F238E27FC236}">
                <a16:creationId xmlns:a16="http://schemas.microsoft.com/office/drawing/2014/main" id="{9F28E851-0C17-188B-DAC0-8A75EC0FD15F}"/>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F05CDDA5-CD42-F876-0E92-AFC52F218AEF}"/>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631473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7E06164-4236-3FA3-5544-78F37E462158}"/>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244702FB-CB33-9C4A-6D28-C63042AA9926}"/>
              </a:ext>
            </a:extLst>
          </p:cNvPr>
          <p:cNvSpPr>
            <a:spLocks noGrp="1"/>
          </p:cNvSpPr>
          <p:nvPr>
            <p:ph sz="half" idx="1"/>
          </p:nvPr>
        </p:nvSpPr>
        <p:spPr>
          <a:xfrm>
            <a:off x="838200" y="1825625"/>
            <a:ext cx="5181600" cy="435133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urinio vietos rezervavimo ženklas 3">
            <a:extLst>
              <a:ext uri="{FF2B5EF4-FFF2-40B4-BE49-F238E27FC236}">
                <a16:creationId xmlns:a16="http://schemas.microsoft.com/office/drawing/2014/main" id="{35068568-5C02-93C6-1180-D5DCB89A5AFF}"/>
              </a:ext>
            </a:extLst>
          </p:cNvPr>
          <p:cNvSpPr>
            <a:spLocks noGrp="1"/>
          </p:cNvSpPr>
          <p:nvPr>
            <p:ph sz="half" idx="2"/>
          </p:nvPr>
        </p:nvSpPr>
        <p:spPr>
          <a:xfrm>
            <a:off x="6172200" y="1825625"/>
            <a:ext cx="5181600" cy="435133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Datos vietos rezervavimo ženklas 4">
            <a:extLst>
              <a:ext uri="{FF2B5EF4-FFF2-40B4-BE49-F238E27FC236}">
                <a16:creationId xmlns:a16="http://schemas.microsoft.com/office/drawing/2014/main" id="{40B5573E-11F0-4E1F-13C5-4A1AD5BF98D8}"/>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6" name="Poraštės vietos rezervavimo ženklas 5">
            <a:extLst>
              <a:ext uri="{FF2B5EF4-FFF2-40B4-BE49-F238E27FC236}">
                <a16:creationId xmlns:a16="http://schemas.microsoft.com/office/drawing/2014/main" id="{EDF8BFEE-467F-7122-A3BC-B13E789E15A1}"/>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FAFE6947-3BBE-648A-FDFC-2E0C09E1BF9B}"/>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1092523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717B5F8A-F680-0E5C-EDDB-F672B26FB93A}"/>
              </a:ext>
            </a:extLst>
          </p:cNvPr>
          <p:cNvSpPr>
            <a:spLocks noGrp="1"/>
          </p:cNvSpPr>
          <p:nvPr>
            <p:ph type="title"/>
          </p:nvPr>
        </p:nvSpPr>
        <p:spPr>
          <a:xfrm>
            <a:off x="839788" y="365125"/>
            <a:ext cx="10515600" cy="1325563"/>
          </a:xfrm>
        </p:spPr>
        <p:txBody>
          <a:bodyPr/>
          <a:lstStyle/>
          <a:p>
            <a:r>
              <a:rPr lang="lt-LT"/>
              <a:t>Spustelėję redaguokite stilių</a:t>
            </a:r>
          </a:p>
        </p:txBody>
      </p:sp>
      <p:sp>
        <p:nvSpPr>
          <p:cNvPr id="3" name="Teksto vietos rezervavimo ženklas 2">
            <a:extLst>
              <a:ext uri="{FF2B5EF4-FFF2-40B4-BE49-F238E27FC236}">
                <a16:creationId xmlns:a16="http://schemas.microsoft.com/office/drawing/2014/main" id="{B3824EAE-1702-D3D2-4F52-F435A10856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4" name="Turinio vietos rezervavimo ženklas 3">
            <a:extLst>
              <a:ext uri="{FF2B5EF4-FFF2-40B4-BE49-F238E27FC236}">
                <a16:creationId xmlns:a16="http://schemas.microsoft.com/office/drawing/2014/main" id="{E00E0850-C1CD-3671-6184-54715B416C21}"/>
              </a:ext>
            </a:extLst>
          </p:cNvPr>
          <p:cNvSpPr>
            <a:spLocks noGrp="1"/>
          </p:cNvSpPr>
          <p:nvPr>
            <p:ph sz="half" idx="2"/>
          </p:nvPr>
        </p:nvSpPr>
        <p:spPr>
          <a:xfrm>
            <a:off x="839788" y="2505075"/>
            <a:ext cx="5157787" cy="368458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Teksto vietos rezervavimo ženklas 4">
            <a:extLst>
              <a:ext uri="{FF2B5EF4-FFF2-40B4-BE49-F238E27FC236}">
                <a16:creationId xmlns:a16="http://schemas.microsoft.com/office/drawing/2014/main" id="{7A4F6399-ACB7-3148-7F3F-F36DB477B5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6" name="Turinio vietos rezervavimo ženklas 5">
            <a:extLst>
              <a:ext uri="{FF2B5EF4-FFF2-40B4-BE49-F238E27FC236}">
                <a16:creationId xmlns:a16="http://schemas.microsoft.com/office/drawing/2014/main" id="{1FDB929F-EA9C-7B67-1806-3D059AAFA68E}"/>
              </a:ext>
            </a:extLst>
          </p:cNvPr>
          <p:cNvSpPr>
            <a:spLocks noGrp="1"/>
          </p:cNvSpPr>
          <p:nvPr>
            <p:ph sz="quarter" idx="4"/>
          </p:nvPr>
        </p:nvSpPr>
        <p:spPr>
          <a:xfrm>
            <a:off x="6172200" y="2505075"/>
            <a:ext cx="5183188" cy="368458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7" name="Datos vietos rezervavimo ženklas 6">
            <a:extLst>
              <a:ext uri="{FF2B5EF4-FFF2-40B4-BE49-F238E27FC236}">
                <a16:creationId xmlns:a16="http://schemas.microsoft.com/office/drawing/2014/main" id="{514B351E-D2D3-BD61-C345-04ED2D4942BD}"/>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8" name="Poraštės vietos rezervavimo ženklas 7">
            <a:extLst>
              <a:ext uri="{FF2B5EF4-FFF2-40B4-BE49-F238E27FC236}">
                <a16:creationId xmlns:a16="http://schemas.microsoft.com/office/drawing/2014/main" id="{1C06F655-53B3-1E46-C2C1-5ABB07D444E3}"/>
              </a:ext>
            </a:extLst>
          </p:cNvPr>
          <p:cNvSpPr>
            <a:spLocks noGrp="1"/>
          </p:cNvSpPr>
          <p:nvPr>
            <p:ph type="ftr" sz="quarter" idx="11"/>
          </p:nvPr>
        </p:nvSpPr>
        <p:spPr/>
        <p:txBody>
          <a:bodyPr/>
          <a:lstStyle/>
          <a:p>
            <a:endParaRPr lang="lt-LT"/>
          </a:p>
        </p:txBody>
      </p:sp>
      <p:sp>
        <p:nvSpPr>
          <p:cNvPr id="9" name="Skaidrės numerio vietos rezervavimo ženklas 8">
            <a:extLst>
              <a:ext uri="{FF2B5EF4-FFF2-40B4-BE49-F238E27FC236}">
                <a16:creationId xmlns:a16="http://schemas.microsoft.com/office/drawing/2014/main" id="{F0F87844-2431-1DEF-2E0F-57B4DADA13AF}"/>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2730251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6D4121B5-10C1-17E4-BA8B-26AF70384699}"/>
              </a:ext>
            </a:extLst>
          </p:cNvPr>
          <p:cNvSpPr>
            <a:spLocks noGrp="1"/>
          </p:cNvSpPr>
          <p:nvPr>
            <p:ph type="title"/>
          </p:nvPr>
        </p:nvSpPr>
        <p:spPr/>
        <p:txBody>
          <a:bodyPr/>
          <a:lstStyle/>
          <a:p>
            <a:r>
              <a:rPr lang="lt-LT"/>
              <a:t>Spustelėję redaguokite stilių</a:t>
            </a:r>
          </a:p>
        </p:txBody>
      </p:sp>
      <p:sp>
        <p:nvSpPr>
          <p:cNvPr id="3" name="Datos vietos rezervavimo ženklas 2">
            <a:extLst>
              <a:ext uri="{FF2B5EF4-FFF2-40B4-BE49-F238E27FC236}">
                <a16:creationId xmlns:a16="http://schemas.microsoft.com/office/drawing/2014/main" id="{284EE87F-B10E-7BE9-4D33-24FB43D5EBB0}"/>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4" name="Poraštės vietos rezervavimo ženklas 3">
            <a:extLst>
              <a:ext uri="{FF2B5EF4-FFF2-40B4-BE49-F238E27FC236}">
                <a16:creationId xmlns:a16="http://schemas.microsoft.com/office/drawing/2014/main" id="{420AC341-88B4-6113-8E28-6C44ABA61358}"/>
              </a:ext>
            </a:extLst>
          </p:cNvPr>
          <p:cNvSpPr>
            <a:spLocks noGrp="1"/>
          </p:cNvSpPr>
          <p:nvPr>
            <p:ph type="ftr" sz="quarter" idx="11"/>
          </p:nvPr>
        </p:nvSpPr>
        <p:spPr/>
        <p:txBody>
          <a:bodyPr/>
          <a:lstStyle/>
          <a:p>
            <a:endParaRPr lang="lt-LT"/>
          </a:p>
        </p:txBody>
      </p:sp>
      <p:sp>
        <p:nvSpPr>
          <p:cNvPr id="5" name="Skaidrės numerio vietos rezervavimo ženklas 4">
            <a:extLst>
              <a:ext uri="{FF2B5EF4-FFF2-40B4-BE49-F238E27FC236}">
                <a16:creationId xmlns:a16="http://schemas.microsoft.com/office/drawing/2014/main" id="{E8AEC17C-4B85-2067-4E16-00C84B04C0AC}"/>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4131385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a:extLst>
              <a:ext uri="{FF2B5EF4-FFF2-40B4-BE49-F238E27FC236}">
                <a16:creationId xmlns:a16="http://schemas.microsoft.com/office/drawing/2014/main" id="{F7C3D7EA-8200-C509-ED6A-6F672761E469}"/>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3" name="Poraštės vietos rezervavimo ženklas 2">
            <a:extLst>
              <a:ext uri="{FF2B5EF4-FFF2-40B4-BE49-F238E27FC236}">
                <a16:creationId xmlns:a16="http://schemas.microsoft.com/office/drawing/2014/main" id="{3E16CC96-D9B2-A769-02FE-0D0163C097EE}"/>
              </a:ext>
            </a:extLst>
          </p:cNvPr>
          <p:cNvSpPr>
            <a:spLocks noGrp="1"/>
          </p:cNvSpPr>
          <p:nvPr>
            <p:ph type="ftr" sz="quarter" idx="1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A7C28076-CCDA-9FAC-1EF9-FC81F998A4FB}"/>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409912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732D654-A7AC-B95C-87DE-BB66ACE55051}"/>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Turinio vietos rezervavimo ženklas 2">
            <a:extLst>
              <a:ext uri="{FF2B5EF4-FFF2-40B4-BE49-F238E27FC236}">
                <a16:creationId xmlns:a16="http://schemas.microsoft.com/office/drawing/2014/main" id="{6485BB28-AA7A-EC19-62FB-1F75A28FA8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eksto vietos rezervavimo ženklas 3">
            <a:extLst>
              <a:ext uri="{FF2B5EF4-FFF2-40B4-BE49-F238E27FC236}">
                <a16:creationId xmlns:a16="http://schemas.microsoft.com/office/drawing/2014/main" id="{E63D8AC3-4CD0-2E03-211B-9FDD29BC07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658FB468-20DF-143B-828B-17B7BE5E5705}"/>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6" name="Poraštės vietos rezervavimo ženklas 5">
            <a:extLst>
              <a:ext uri="{FF2B5EF4-FFF2-40B4-BE49-F238E27FC236}">
                <a16:creationId xmlns:a16="http://schemas.microsoft.com/office/drawing/2014/main" id="{73A33DE3-352B-37B9-EDCB-3D5086C9CA2C}"/>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459D1F02-EAE0-8507-D504-1C312F9265DE}"/>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3524932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67709EE4-0F70-8498-400D-27BB35B1FE1B}"/>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Paveikslėlio vietos rezervavimo ženklas 2">
            <a:extLst>
              <a:ext uri="{FF2B5EF4-FFF2-40B4-BE49-F238E27FC236}">
                <a16:creationId xmlns:a16="http://schemas.microsoft.com/office/drawing/2014/main" id="{E0AA4907-9D10-37E0-93FD-B1D778391A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a:extLst>
              <a:ext uri="{FF2B5EF4-FFF2-40B4-BE49-F238E27FC236}">
                <a16:creationId xmlns:a16="http://schemas.microsoft.com/office/drawing/2014/main" id="{E330F436-84D5-DA7F-FEBC-AF5BBA4ED7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59774C56-884A-E9F2-E4AB-582F868CEDC8}"/>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6" name="Poraštės vietos rezervavimo ženklas 5">
            <a:extLst>
              <a:ext uri="{FF2B5EF4-FFF2-40B4-BE49-F238E27FC236}">
                <a16:creationId xmlns:a16="http://schemas.microsoft.com/office/drawing/2014/main" id="{9FCCCDE3-FB58-F156-FB7D-BE42953A986B}"/>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F903C30C-928A-D580-9D70-CA35F7E2138E}"/>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2574673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EE74AE68-C87D-3F55-2AEE-998AFA74A4B5}"/>
              </a:ext>
            </a:extLst>
          </p:cNvPr>
          <p:cNvSpPr>
            <a:spLocks noGrp="1"/>
          </p:cNvSpPr>
          <p:nvPr>
            <p:ph type="title"/>
          </p:nvPr>
        </p:nvSpPr>
        <p:spPr/>
        <p:txBody>
          <a:bodyPr/>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90FDCE11-2C3C-0DAD-C557-6B28CD3DF1D9}"/>
              </a:ext>
            </a:extLst>
          </p:cNvPr>
          <p:cNvSpPr>
            <a:spLocks noGrp="1"/>
          </p:cNvSpPr>
          <p:nvPr>
            <p:ph type="body" orient="vert" idx="1"/>
          </p:nvPr>
        </p:nvSpPr>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5E192D4D-2C1A-365E-8FEA-F5E0C8927B51}"/>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5" name="Poraštės vietos rezervavimo ženklas 4">
            <a:extLst>
              <a:ext uri="{FF2B5EF4-FFF2-40B4-BE49-F238E27FC236}">
                <a16:creationId xmlns:a16="http://schemas.microsoft.com/office/drawing/2014/main" id="{C6C2C402-5C23-2102-F0C9-34EBA7D600D1}"/>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5954EF71-8383-0D97-5401-3EE905B5C5DE}"/>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2012963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a:extLst>
              <a:ext uri="{FF2B5EF4-FFF2-40B4-BE49-F238E27FC236}">
                <a16:creationId xmlns:a16="http://schemas.microsoft.com/office/drawing/2014/main" id="{D06E62D3-2B56-3F30-26DB-7C436D05C564}"/>
              </a:ext>
            </a:extLst>
          </p:cNvPr>
          <p:cNvSpPr>
            <a:spLocks noGrp="1"/>
          </p:cNvSpPr>
          <p:nvPr>
            <p:ph type="title" orient="vert"/>
          </p:nvPr>
        </p:nvSpPr>
        <p:spPr>
          <a:xfrm>
            <a:off x="8724900" y="365125"/>
            <a:ext cx="2628900" cy="5811838"/>
          </a:xfrm>
        </p:spPr>
        <p:txBody>
          <a:bodyPr vert="eaVert"/>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C4E0DF42-95DA-FB22-3C2E-9E4300A4B55B}"/>
              </a:ext>
            </a:extLst>
          </p:cNvPr>
          <p:cNvSpPr>
            <a:spLocks noGrp="1"/>
          </p:cNvSpPr>
          <p:nvPr>
            <p:ph type="body" orient="vert" idx="1"/>
          </p:nvPr>
        </p:nvSpPr>
        <p:spPr>
          <a:xfrm>
            <a:off x="838200" y="365125"/>
            <a:ext cx="7734300" cy="5811838"/>
          </a:xfrm>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E98A6B24-5DEB-F40C-C3CE-AB76EE27479D}"/>
              </a:ext>
            </a:extLst>
          </p:cNvPr>
          <p:cNvSpPr>
            <a:spLocks noGrp="1"/>
          </p:cNvSpPr>
          <p:nvPr>
            <p:ph type="dt" sz="half" idx="10"/>
          </p:nvPr>
        </p:nvSpPr>
        <p:spPr/>
        <p:txBody>
          <a:bodyPr/>
          <a:lstStyle/>
          <a:p>
            <a:fld id="{0E848614-2CFB-40FE-B39C-9BC4CF5A695A}" type="datetimeFigureOut">
              <a:rPr lang="lt-LT" smtClean="0"/>
              <a:t>2025-12-18</a:t>
            </a:fld>
            <a:endParaRPr lang="lt-LT"/>
          </a:p>
        </p:txBody>
      </p:sp>
      <p:sp>
        <p:nvSpPr>
          <p:cNvPr id="5" name="Poraštės vietos rezervavimo ženklas 4">
            <a:extLst>
              <a:ext uri="{FF2B5EF4-FFF2-40B4-BE49-F238E27FC236}">
                <a16:creationId xmlns:a16="http://schemas.microsoft.com/office/drawing/2014/main" id="{4D467005-0A29-E120-A5FE-4C9A3CDEAD0E}"/>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B5799CE8-ACE7-8139-99C5-9616DF3F1E54}"/>
              </a:ext>
            </a:extLst>
          </p:cNvPr>
          <p:cNvSpPr>
            <a:spLocks noGrp="1"/>
          </p:cNvSpPr>
          <p:nvPr>
            <p:ph type="sldNum" sz="quarter" idx="12"/>
          </p:nvPr>
        </p:nvSpPr>
        <p:spPr/>
        <p:txBody>
          <a:bodyPr/>
          <a:lstStyle/>
          <a:p>
            <a:fld id="{55C74080-7B5E-4E08-8ADA-5F25BCA910C4}" type="slidenum">
              <a:rPr lang="lt-LT" smtClean="0"/>
              <a:t>‹#›</a:t>
            </a:fld>
            <a:endParaRPr lang="lt-LT"/>
          </a:p>
        </p:txBody>
      </p:sp>
    </p:spTree>
    <p:extLst>
      <p:ext uri="{BB962C8B-B14F-4D97-AF65-F5344CB8AC3E}">
        <p14:creationId xmlns:p14="http://schemas.microsoft.com/office/powerpoint/2010/main" val="2281083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7C1F4">
                <a:alpha val="34000"/>
              </a:srgbClr>
            </a:gs>
            <a:gs pos="14000">
              <a:srgbClr val="EFBFD9">
                <a:alpha val="60000"/>
              </a:srgbClr>
            </a:gs>
            <a:gs pos="63000">
              <a:srgbClr val="B2DBF4">
                <a:alpha val="26000"/>
              </a:srgbClr>
            </a:gs>
            <a:gs pos="100000">
              <a:schemeClr val="accent1">
                <a:lumMod val="30000"/>
                <a:lumOff val="70000"/>
                <a:alpha val="72000"/>
              </a:schemeClr>
            </a:gs>
          </a:gsLst>
          <a:lin ang="5400000" scaled="1"/>
          <a:tileRect/>
        </a:gradFill>
        <a:effectLst/>
      </p:bgPr>
    </p:bg>
    <p:spTree>
      <p:nvGrpSpPr>
        <p:cNvPr id="1" name=""/>
        <p:cNvGrpSpPr/>
        <p:nvPr/>
      </p:nvGrpSpPr>
      <p:grpSpPr>
        <a:xfrm>
          <a:off x="0" y="0"/>
          <a:ext cx="0" cy="0"/>
          <a:chOff x="0" y="0"/>
          <a:chExt cx="0" cy="0"/>
        </a:xfrm>
      </p:grpSpPr>
      <p:sp>
        <p:nvSpPr>
          <p:cNvPr id="2" name="Pavadinimo vietos rezervavimo ženklas 1">
            <a:extLst>
              <a:ext uri="{FF2B5EF4-FFF2-40B4-BE49-F238E27FC236}">
                <a16:creationId xmlns:a16="http://schemas.microsoft.com/office/drawing/2014/main" id="{DEE2A930-B696-1B89-123E-3E194358E0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t-LT"/>
              <a:t>Spustelėję redaguokite stilių</a:t>
            </a:r>
          </a:p>
        </p:txBody>
      </p:sp>
      <p:sp>
        <p:nvSpPr>
          <p:cNvPr id="3" name="Teksto vietos rezervavimo ženklas 2">
            <a:extLst>
              <a:ext uri="{FF2B5EF4-FFF2-40B4-BE49-F238E27FC236}">
                <a16:creationId xmlns:a16="http://schemas.microsoft.com/office/drawing/2014/main" id="{8F5EC82D-848B-2DB5-C7E8-D704548815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EBBBB9FB-5FC7-46ED-141C-B196B34388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E848614-2CFB-40FE-B39C-9BC4CF5A695A}" type="datetimeFigureOut">
              <a:rPr lang="lt-LT" smtClean="0"/>
              <a:t>2025-12-18</a:t>
            </a:fld>
            <a:endParaRPr lang="lt-LT"/>
          </a:p>
        </p:txBody>
      </p:sp>
      <p:sp>
        <p:nvSpPr>
          <p:cNvPr id="5" name="Poraštės vietos rezervavimo ženklas 4">
            <a:extLst>
              <a:ext uri="{FF2B5EF4-FFF2-40B4-BE49-F238E27FC236}">
                <a16:creationId xmlns:a16="http://schemas.microsoft.com/office/drawing/2014/main" id="{ECA7ACBA-7D1D-6B43-C5F7-65EB1ACCFF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t-LT"/>
          </a:p>
        </p:txBody>
      </p:sp>
      <p:sp>
        <p:nvSpPr>
          <p:cNvPr id="6" name="Skaidrės numerio vietos rezervavimo ženklas 5">
            <a:extLst>
              <a:ext uri="{FF2B5EF4-FFF2-40B4-BE49-F238E27FC236}">
                <a16:creationId xmlns:a16="http://schemas.microsoft.com/office/drawing/2014/main" id="{75E15DD6-9F7F-3A02-CD0B-6A38538822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5C74080-7B5E-4E08-8ADA-5F25BCA910C4}" type="slidenum">
              <a:rPr lang="lt-LT" smtClean="0"/>
              <a:t>‹#›</a:t>
            </a:fld>
            <a:endParaRPr lang="lt-LT"/>
          </a:p>
        </p:txBody>
      </p:sp>
    </p:spTree>
    <p:extLst>
      <p:ext uri="{BB962C8B-B14F-4D97-AF65-F5344CB8AC3E}">
        <p14:creationId xmlns:p14="http://schemas.microsoft.com/office/powerpoint/2010/main" val="1306913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chart" Target="../charts/chart2.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chart" Target="../charts/chart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chart" Target="../charts/chart7.xml"/><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chart" Target="../charts/chart9.xml"/></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8.emf"/><Relationship Id="rId7" Type="http://schemas.openxmlformats.org/officeDocument/2006/relationships/diagramLayout" Target="../diagrams/layout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Data" Target="../diagrams/data1.xml"/><Relationship Id="rId11" Type="http://schemas.openxmlformats.org/officeDocument/2006/relationships/chart" Target="../charts/chart10.xml"/><Relationship Id="rId5" Type="http://schemas.openxmlformats.org/officeDocument/2006/relationships/image" Target="../media/image11.png"/><Relationship Id="rId10" Type="http://schemas.microsoft.com/office/2007/relationships/diagramDrawing" Target="../diagrams/drawing1.xml"/><Relationship Id="rId4" Type="http://schemas.openxmlformats.org/officeDocument/2006/relationships/image" Target="../media/image10.emf"/><Relationship Id="rId9" Type="http://schemas.openxmlformats.org/officeDocument/2006/relationships/diagramColors" Target="../diagrams/colors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7.emf"/><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8.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E6AF783-E353-7D3B-4B3D-B2D5A27B3426}"/>
              </a:ext>
            </a:extLst>
          </p:cNvPr>
          <p:cNvSpPr>
            <a:spLocks noGrp="1"/>
          </p:cNvSpPr>
          <p:nvPr>
            <p:ph type="ctrTitle"/>
          </p:nvPr>
        </p:nvSpPr>
        <p:spPr>
          <a:xfrm>
            <a:off x="1523999" y="1160994"/>
            <a:ext cx="9144000" cy="2387600"/>
          </a:xfrm>
        </p:spPr>
        <p:txBody>
          <a:bodyPr>
            <a:normAutofit fontScale="90000"/>
          </a:bodyPr>
          <a:lstStyle/>
          <a:p>
            <a:r>
              <a:rPr lang="es-ES" dirty="0" err="1">
                <a:latin typeface="Arial" panose="020B0604020202020204" pitchFamily="34" charset="0"/>
                <a:cs typeface="Arial" panose="020B0604020202020204" pitchFamily="34" charset="0"/>
              </a:rPr>
              <a:t>Asmenų</a:t>
            </a:r>
            <a:r>
              <a:rPr lang="es-ES" dirty="0">
                <a:latin typeface="Arial" panose="020B0604020202020204" pitchFamily="34" charset="0"/>
                <a:cs typeface="Arial" panose="020B0604020202020204" pitchFamily="34" charset="0"/>
              </a:rPr>
              <a:t> su </a:t>
            </a:r>
            <a:r>
              <a:rPr lang="es-ES" dirty="0" err="1">
                <a:latin typeface="Arial" panose="020B0604020202020204" pitchFamily="34" charset="0"/>
                <a:cs typeface="Arial" panose="020B0604020202020204" pitchFamily="34" charset="0"/>
              </a:rPr>
              <a:t>negalia</a:t>
            </a:r>
            <a:r>
              <a:rPr lang="es-ES" dirty="0">
                <a:latin typeface="Arial" panose="020B0604020202020204" pitchFamily="34" charset="0"/>
                <a:cs typeface="Arial" panose="020B0604020202020204" pitchFamily="34" charset="0"/>
              </a:rPr>
              <a:t> </a:t>
            </a:r>
            <a:br>
              <a:rPr lang="es-ES" dirty="0">
                <a:latin typeface="Arial" panose="020B0604020202020204" pitchFamily="34" charset="0"/>
                <a:cs typeface="Arial" panose="020B0604020202020204" pitchFamily="34" charset="0"/>
              </a:rPr>
            </a:br>
            <a:r>
              <a:rPr lang="es-ES" dirty="0" err="1">
                <a:latin typeface="Arial" panose="020B0604020202020204" pitchFamily="34" charset="0"/>
                <a:cs typeface="Arial" panose="020B0604020202020204" pitchFamily="34" charset="0"/>
              </a:rPr>
              <a:t>situacija</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darbo</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rinkoje</a:t>
            </a:r>
            <a:r>
              <a:rPr lang="es-ES" dirty="0">
                <a:latin typeface="Arial" panose="020B0604020202020204" pitchFamily="34" charset="0"/>
                <a:cs typeface="Arial" panose="020B0604020202020204" pitchFamily="34" charset="0"/>
              </a:rPr>
              <a:t> </a:t>
            </a:r>
            <a:br>
              <a:rPr lang="es-ES" dirty="0">
                <a:latin typeface="Arial" panose="020B0604020202020204" pitchFamily="34" charset="0"/>
                <a:cs typeface="Arial" panose="020B0604020202020204" pitchFamily="34" charset="0"/>
              </a:rPr>
            </a:br>
            <a:endParaRPr lang="lt-LT" dirty="0">
              <a:latin typeface="Arial" panose="020B0604020202020204" pitchFamily="34" charset="0"/>
              <a:cs typeface="Arial" panose="020B0604020202020204" pitchFamily="34" charset="0"/>
            </a:endParaRPr>
          </a:p>
        </p:txBody>
      </p:sp>
      <p:sp>
        <p:nvSpPr>
          <p:cNvPr id="3" name="Antrinis pavadinimas 2">
            <a:extLst>
              <a:ext uri="{FF2B5EF4-FFF2-40B4-BE49-F238E27FC236}">
                <a16:creationId xmlns:a16="http://schemas.microsoft.com/office/drawing/2014/main" id="{AF5D8C5E-23D1-BC29-BA26-585E40B36F61}"/>
              </a:ext>
            </a:extLst>
          </p:cNvPr>
          <p:cNvSpPr>
            <a:spLocks noGrp="1"/>
          </p:cNvSpPr>
          <p:nvPr>
            <p:ph type="subTitle" idx="1"/>
          </p:nvPr>
        </p:nvSpPr>
        <p:spPr>
          <a:xfrm>
            <a:off x="1524000" y="3429000"/>
            <a:ext cx="9144000" cy="1655762"/>
          </a:xfrm>
        </p:spPr>
        <p:txBody>
          <a:bodyPr/>
          <a:lstStyle/>
          <a:p>
            <a:r>
              <a:rPr lang="lt-LT" dirty="0">
                <a:latin typeface="Arial" panose="020B0604020202020204" pitchFamily="34" charset="0"/>
                <a:cs typeface="Arial" panose="020B0604020202020204" pitchFamily="34" charset="0"/>
              </a:rPr>
              <a:t>Lina </a:t>
            </a:r>
            <a:r>
              <a:rPr lang="lt-LT" dirty="0" err="1">
                <a:latin typeface="Arial" panose="020B0604020202020204" pitchFamily="34" charset="0"/>
                <a:cs typeface="Arial" panose="020B0604020202020204" pitchFamily="34" charset="0"/>
              </a:rPr>
              <a:t>Lukauskienė</a:t>
            </a:r>
            <a:r>
              <a:rPr lang="lt-LT" dirty="0">
                <a:latin typeface="Arial" panose="020B0604020202020204" pitchFamily="34" charset="0"/>
                <a:cs typeface="Arial" panose="020B0604020202020204" pitchFamily="34" charset="0"/>
              </a:rPr>
              <a:t>,</a:t>
            </a:r>
          </a:p>
          <a:p>
            <a:r>
              <a:rPr lang="lt-LT" dirty="0">
                <a:latin typeface="Arial" panose="020B0604020202020204" pitchFamily="34" charset="0"/>
                <a:cs typeface="Arial" panose="020B0604020202020204" pitchFamily="34" charset="0"/>
              </a:rPr>
              <a:t>Palangos skyriaus vedėja </a:t>
            </a:r>
          </a:p>
        </p:txBody>
      </p:sp>
      <p:sp>
        <p:nvSpPr>
          <p:cNvPr id="4" name="Antrinis pavadinimas 2">
            <a:extLst>
              <a:ext uri="{FF2B5EF4-FFF2-40B4-BE49-F238E27FC236}">
                <a16:creationId xmlns:a16="http://schemas.microsoft.com/office/drawing/2014/main" id="{DD72B4FD-ED3F-D0AF-3075-A50F473D3EDD}"/>
              </a:ext>
            </a:extLst>
          </p:cNvPr>
          <p:cNvSpPr txBox="1">
            <a:spLocks/>
          </p:cNvSpPr>
          <p:nvPr/>
        </p:nvSpPr>
        <p:spPr>
          <a:xfrm>
            <a:off x="1523999" y="5735637"/>
            <a:ext cx="10228289"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lt-LT" dirty="0">
              <a:latin typeface="Arial" panose="020B0604020202020204" pitchFamily="34" charset="0"/>
              <a:cs typeface="Arial" panose="020B0604020202020204" pitchFamily="34" charset="0"/>
            </a:endParaRPr>
          </a:p>
          <a:p>
            <a:pPr algn="r"/>
            <a:r>
              <a:rPr lang="lt-LT" dirty="0">
                <a:latin typeface="Arial" panose="020B0604020202020204" pitchFamily="34" charset="0"/>
                <a:cs typeface="Arial" panose="020B0604020202020204" pitchFamily="34" charset="0"/>
              </a:rPr>
              <a:t>2025-12-18</a:t>
            </a:r>
          </a:p>
        </p:txBody>
      </p:sp>
      <p:pic>
        <p:nvPicPr>
          <p:cNvPr id="6" name="Paveikslėlis 5" descr="Paveikslėlis, kuriame yra Šriftas, tekstas, Grafika, logotipas&#10;&#10;Dirbtinio intelekto sugeneruotas turinys gali būti neteisingas.">
            <a:extLst>
              <a:ext uri="{FF2B5EF4-FFF2-40B4-BE49-F238E27FC236}">
                <a16:creationId xmlns:a16="http://schemas.microsoft.com/office/drawing/2014/main" id="{04E9081B-F4DF-F815-2C73-A695BE4037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3460" y="5599620"/>
            <a:ext cx="1825080" cy="717573"/>
          </a:xfrm>
          <a:prstGeom prst="rect">
            <a:avLst/>
          </a:prstGeom>
        </p:spPr>
      </p:pic>
    </p:spTree>
    <p:extLst>
      <p:ext uri="{BB962C8B-B14F-4D97-AF65-F5344CB8AC3E}">
        <p14:creationId xmlns:p14="http://schemas.microsoft.com/office/powerpoint/2010/main" val="2685318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8E9AF23-0041-283F-3069-1B7730224450}"/>
              </a:ext>
            </a:extLst>
          </p:cNvPr>
          <p:cNvSpPr>
            <a:spLocks noGrp="1"/>
          </p:cNvSpPr>
          <p:nvPr>
            <p:ph type="title"/>
          </p:nvPr>
        </p:nvSpPr>
        <p:spPr>
          <a:xfrm>
            <a:off x="833784" y="100114"/>
            <a:ext cx="10515600" cy="1325563"/>
          </a:xfrm>
        </p:spPr>
        <p:txBody>
          <a:bodyPr/>
          <a:lstStyle/>
          <a:p>
            <a:pPr algn="ctr"/>
            <a:r>
              <a:rPr lang="lt-LT" dirty="0"/>
              <a:t>Palangos skyrius. Kas mes?</a:t>
            </a:r>
          </a:p>
        </p:txBody>
      </p:sp>
      <p:sp>
        <p:nvSpPr>
          <p:cNvPr id="3" name="Turinio vietos rezervavimo ženklas 2">
            <a:extLst>
              <a:ext uri="{FF2B5EF4-FFF2-40B4-BE49-F238E27FC236}">
                <a16:creationId xmlns:a16="http://schemas.microsoft.com/office/drawing/2014/main" id="{61A85269-A80B-6E5F-39DD-899BDD6A5250}"/>
              </a:ext>
            </a:extLst>
          </p:cNvPr>
          <p:cNvSpPr>
            <a:spLocks noGrp="1"/>
          </p:cNvSpPr>
          <p:nvPr>
            <p:ph idx="1"/>
          </p:nvPr>
        </p:nvSpPr>
        <p:spPr>
          <a:xfrm>
            <a:off x="314631" y="1425677"/>
            <a:ext cx="11553907" cy="5067198"/>
          </a:xfrm>
        </p:spPr>
        <p:txBody>
          <a:bodyPr/>
          <a:lstStyle/>
          <a:p>
            <a:pPr marL="0" indent="0" algn="ctr">
              <a:buNone/>
            </a:pPr>
            <a:r>
              <a:rPr lang="lt-LT" dirty="0"/>
              <a:t>Nuo 2024-01-01 Palangos sk. Užimtumo tarnybos paslaugas teikia 2 savivaldybių gyventojams</a:t>
            </a:r>
          </a:p>
          <a:p>
            <a:endParaRPr lang="lt-LT" dirty="0"/>
          </a:p>
        </p:txBody>
      </p:sp>
      <p:pic>
        <p:nvPicPr>
          <p:cNvPr id="4" name="Paveikslėlis 3">
            <a:extLst>
              <a:ext uri="{FF2B5EF4-FFF2-40B4-BE49-F238E27FC236}">
                <a16:creationId xmlns:a16="http://schemas.microsoft.com/office/drawing/2014/main" id="{AFCA58E0-226E-AFD0-2C3C-CE90B635F896}"/>
              </a:ext>
            </a:extLst>
          </p:cNvPr>
          <p:cNvPicPr>
            <a:picLocks noChangeAspect="1"/>
          </p:cNvPicPr>
          <p:nvPr/>
        </p:nvPicPr>
        <p:blipFill>
          <a:blip r:embed="rId2"/>
          <a:stretch>
            <a:fillRect/>
          </a:stretch>
        </p:blipFill>
        <p:spPr>
          <a:xfrm>
            <a:off x="1516733" y="2658328"/>
            <a:ext cx="1053480" cy="1481456"/>
          </a:xfrm>
          <a:prstGeom prst="rect">
            <a:avLst/>
          </a:prstGeom>
        </p:spPr>
      </p:pic>
      <p:sp>
        <p:nvSpPr>
          <p:cNvPr id="6" name="TextBox 5">
            <a:extLst>
              <a:ext uri="{FF2B5EF4-FFF2-40B4-BE49-F238E27FC236}">
                <a16:creationId xmlns:a16="http://schemas.microsoft.com/office/drawing/2014/main" id="{D2B93EF2-C61B-C9B5-4F2D-0DAFC1B08E96}"/>
              </a:ext>
            </a:extLst>
          </p:cNvPr>
          <p:cNvSpPr txBox="1"/>
          <p:nvPr/>
        </p:nvSpPr>
        <p:spPr>
          <a:xfrm>
            <a:off x="710733" y="4185707"/>
            <a:ext cx="3157362" cy="646818"/>
          </a:xfrm>
          <a:prstGeom prst="rect">
            <a:avLst/>
          </a:prstGeom>
          <a:noFill/>
        </p:spPr>
        <p:txBody>
          <a:bodyPr wrap="square">
            <a:spAutoFit/>
          </a:bodyPr>
          <a:lstStyle/>
          <a:p>
            <a:r>
              <a:rPr lang="lt-LT" b="1" dirty="0"/>
              <a:t>Gyventojų skaičius – 20159</a:t>
            </a:r>
          </a:p>
          <a:p>
            <a:endParaRPr lang="lt-LT" dirty="0"/>
          </a:p>
        </p:txBody>
      </p:sp>
      <p:pic>
        <p:nvPicPr>
          <p:cNvPr id="7" name="Paveikslėlis 6">
            <a:extLst>
              <a:ext uri="{FF2B5EF4-FFF2-40B4-BE49-F238E27FC236}">
                <a16:creationId xmlns:a16="http://schemas.microsoft.com/office/drawing/2014/main" id="{AD1A7120-7C28-517A-C15B-6FE571420E11}"/>
              </a:ext>
            </a:extLst>
          </p:cNvPr>
          <p:cNvPicPr>
            <a:picLocks noChangeAspect="1"/>
          </p:cNvPicPr>
          <p:nvPr/>
        </p:nvPicPr>
        <p:blipFill>
          <a:blip r:embed="rId3"/>
          <a:stretch>
            <a:fillRect/>
          </a:stretch>
        </p:blipFill>
        <p:spPr>
          <a:xfrm>
            <a:off x="4450804" y="2592707"/>
            <a:ext cx="2388046" cy="4084101"/>
          </a:xfrm>
          <a:prstGeom prst="rect">
            <a:avLst/>
          </a:prstGeom>
        </p:spPr>
      </p:pic>
      <p:pic>
        <p:nvPicPr>
          <p:cNvPr id="8" name="Paveikslėlis 7">
            <a:extLst>
              <a:ext uri="{FF2B5EF4-FFF2-40B4-BE49-F238E27FC236}">
                <a16:creationId xmlns:a16="http://schemas.microsoft.com/office/drawing/2014/main" id="{4475DEEB-B32F-1C32-3EA9-9B73CEC4B58A}"/>
              </a:ext>
            </a:extLst>
          </p:cNvPr>
          <p:cNvPicPr>
            <a:picLocks noChangeAspect="1"/>
          </p:cNvPicPr>
          <p:nvPr/>
        </p:nvPicPr>
        <p:blipFill>
          <a:blip r:embed="rId4"/>
          <a:stretch>
            <a:fillRect/>
          </a:stretch>
        </p:blipFill>
        <p:spPr>
          <a:xfrm>
            <a:off x="8393595" y="2532688"/>
            <a:ext cx="1048603" cy="1481456"/>
          </a:xfrm>
          <a:prstGeom prst="rect">
            <a:avLst/>
          </a:prstGeom>
        </p:spPr>
      </p:pic>
      <p:sp>
        <p:nvSpPr>
          <p:cNvPr id="10" name="TextBox 9">
            <a:extLst>
              <a:ext uri="{FF2B5EF4-FFF2-40B4-BE49-F238E27FC236}">
                <a16:creationId xmlns:a16="http://schemas.microsoft.com/office/drawing/2014/main" id="{F61B98A8-9D5A-23C1-E861-E9CD7349500E}"/>
              </a:ext>
            </a:extLst>
          </p:cNvPr>
          <p:cNvSpPr txBox="1"/>
          <p:nvPr/>
        </p:nvSpPr>
        <p:spPr>
          <a:xfrm>
            <a:off x="7421559" y="4139784"/>
            <a:ext cx="3476596" cy="369332"/>
          </a:xfrm>
          <a:prstGeom prst="rect">
            <a:avLst/>
          </a:prstGeom>
          <a:noFill/>
        </p:spPr>
        <p:txBody>
          <a:bodyPr wrap="square">
            <a:spAutoFit/>
          </a:bodyPr>
          <a:lstStyle/>
          <a:p>
            <a:r>
              <a:rPr lang="lt-LT" b="1" dirty="0"/>
              <a:t>Gyventojų skaičius – 14858</a:t>
            </a:r>
          </a:p>
        </p:txBody>
      </p:sp>
      <p:sp>
        <p:nvSpPr>
          <p:cNvPr id="12" name="TextBox 11">
            <a:extLst>
              <a:ext uri="{FF2B5EF4-FFF2-40B4-BE49-F238E27FC236}">
                <a16:creationId xmlns:a16="http://schemas.microsoft.com/office/drawing/2014/main" id="{F8D56A42-D412-E709-DF3F-54DC891DBA91}"/>
              </a:ext>
            </a:extLst>
          </p:cNvPr>
          <p:cNvSpPr txBox="1"/>
          <p:nvPr/>
        </p:nvSpPr>
        <p:spPr>
          <a:xfrm>
            <a:off x="7608172" y="4634758"/>
            <a:ext cx="4015865" cy="1323439"/>
          </a:xfrm>
          <a:prstGeom prst="rect">
            <a:avLst/>
          </a:prstGeom>
          <a:noFill/>
        </p:spPr>
        <p:txBody>
          <a:bodyPr wrap="square" rtlCol="0">
            <a:spAutoFit/>
          </a:bodyPr>
          <a:lstStyle/>
          <a:p>
            <a:r>
              <a:rPr lang="lt-LT" sz="1600" dirty="0"/>
              <a:t>Savivaldybės teritorijoje yra:</a:t>
            </a:r>
          </a:p>
          <a:p>
            <a:pPr marL="285750" indent="-285750">
              <a:buFont typeface="Arial" panose="020B0604020202020204" pitchFamily="34" charset="0"/>
              <a:buChar char="•"/>
            </a:pPr>
            <a:r>
              <a:rPr lang="lt-LT" sz="1600" dirty="0"/>
              <a:t>1 miestas – Skuodas</a:t>
            </a:r>
          </a:p>
          <a:p>
            <a:pPr marL="285750" indent="-285750">
              <a:buFont typeface="Arial" panose="020B0604020202020204" pitchFamily="34" charset="0"/>
              <a:buChar char="•"/>
            </a:pPr>
            <a:r>
              <a:rPr lang="lt-LT" sz="1600" dirty="0"/>
              <a:t>4 miesteliai – Barstyčiai, Ylakiai, Lenkimai, Mosėdis</a:t>
            </a:r>
          </a:p>
          <a:p>
            <a:pPr marL="285750" indent="-285750">
              <a:buFont typeface="Arial" panose="020B0604020202020204" pitchFamily="34" charset="0"/>
              <a:buChar char="•"/>
            </a:pPr>
            <a:r>
              <a:rPr lang="lt-LT" sz="1600" dirty="0"/>
              <a:t>171 kaimas.</a:t>
            </a:r>
          </a:p>
        </p:txBody>
      </p:sp>
      <p:pic>
        <p:nvPicPr>
          <p:cNvPr id="13" name="Paveikslėlis 12">
            <a:extLst>
              <a:ext uri="{FF2B5EF4-FFF2-40B4-BE49-F238E27FC236}">
                <a16:creationId xmlns:a16="http://schemas.microsoft.com/office/drawing/2014/main" id="{D4FF2D8A-2FDD-C048-8F75-1A8E27306B68}"/>
              </a:ext>
            </a:extLst>
          </p:cNvPr>
          <p:cNvPicPr>
            <a:picLocks noChangeAspect="1"/>
          </p:cNvPicPr>
          <p:nvPr/>
        </p:nvPicPr>
        <p:blipFill>
          <a:blip r:embed="rId5"/>
          <a:stretch>
            <a:fillRect/>
          </a:stretch>
        </p:blipFill>
        <p:spPr>
          <a:xfrm>
            <a:off x="11633869" y="161992"/>
            <a:ext cx="353599" cy="627942"/>
          </a:xfrm>
          <a:prstGeom prst="rect">
            <a:avLst/>
          </a:prstGeom>
        </p:spPr>
      </p:pic>
    </p:spTree>
    <p:extLst>
      <p:ext uri="{BB962C8B-B14F-4D97-AF65-F5344CB8AC3E}">
        <p14:creationId xmlns:p14="http://schemas.microsoft.com/office/powerpoint/2010/main" val="1494083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C8BA429-2C4C-8E45-2CAE-D996943C168A}"/>
              </a:ext>
            </a:extLst>
          </p:cNvPr>
          <p:cNvSpPr>
            <a:spLocks noGrp="1"/>
          </p:cNvSpPr>
          <p:nvPr>
            <p:ph type="title"/>
          </p:nvPr>
        </p:nvSpPr>
        <p:spPr>
          <a:xfrm>
            <a:off x="2091672" y="472657"/>
            <a:ext cx="8511073" cy="913169"/>
          </a:xfrm>
        </p:spPr>
        <p:txBody>
          <a:bodyPr>
            <a:normAutofit fontScale="90000"/>
          </a:bodyPr>
          <a:lstStyle/>
          <a:p>
            <a:r>
              <a:rPr lang="lt-LT" dirty="0"/>
              <a:t>Užregistruota darbo ieškančių asmenų</a:t>
            </a:r>
            <a:br>
              <a:rPr lang="lt-LT" dirty="0"/>
            </a:br>
            <a:endParaRPr lang="lt-LT" dirty="0"/>
          </a:p>
        </p:txBody>
      </p:sp>
      <p:pic>
        <p:nvPicPr>
          <p:cNvPr id="6" name="Turinio vietos rezervavimo ženklas 5">
            <a:extLst>
              <a:ext uri="{FF2B5EF4-FFF2-40B4-BE49-F238E27FC236}">
                <a16:creationId xmlns:a16="http://schemas.microsoft.com/office/drawing/2014/main" id="{98C38F94-74CB-DA16-086A-FB60B359A2A3}"/>
              </a:ext>
            </a:extLst>
          </p:cNvPr>
          <p:cNvPicPr>
            <a:picLocks noGrp="1" noChangeAspect="1"/>
          </p:cNvPicPr>
          <p:nvPr>
            <p:ph idx="1"/>
          </p:nvPr>
        </p:nvPicPr>
        <p:blipFill>
          <a:blip r:embed="rId2"/>
          <a:stretch>
            <a:fillRect/>
          </a:stretch>
        </p:blipFill>
        <p:spPr>
          <a:xfrm>
            <a:off x="464473" y="1393546"/>
            <a:ext cx="4218060" cy="4951636"/>
          </a:xfrm>
          <a:prstGeom prst="rect">
            <a:avLst/>
          </a:prstGeom>
        </p:spPr>
      </p:pic>
      <p:pic>
        <p:nvPicPr>
          <p:cNvPr id="4" name="Paveikslėlis 3">
            <a:extLst>
              <a:ext uri="{FF2B5EF4-FFF2-40B4-BE49-F238E27FC236}">
                <a16:creationId xmlns:a16="http://schemas.microsoft.com/office/drawing/2014/main" id="{A290FF07-F9CB-6EC6-BC7A-6191FB1B6C99}"/>
              </a:ext>
            </a:extLst>
          </p:cNvPr>
          <p:cNvPicPr>
            <a:picLocks noChangeAspect="1"/>
          </p:cNvPicPr>
          <p:nvPr/>
        </p:nvPicPr>
        <p:blipFill>
          <a:blip r:embed="rId3"/>
          <a:stretch>
            <a:fillRect/>
          </a:stretch>
        </p:blipFill>
        <p:spPr>
          <a:xfrm>
            <a:off x="11601543" y="194548"/>
            <a:ext cx="353599" cy="627942"/>
          </a:xfrm>
          <a:prstGeom prst="rect">
            <a:avLst/>
          </a:prstGeom>
        </p:spPr>
      </p:pic>
      <p:pic>
        <p:nvPicPr>
          <p:cNvPr id="8" name="Paveikslėlis 7">
            <a:extLst>
              <a:ext uri="{FF2B5EF4-FFF2-40B4-BE49-F238E27FC236}">
                <a16:creationId xmlns:a16="http://schemas.microsoft.com/office/drawing/2014/main" id="{F191E103-8CFD-5BD1-60AF-548F90AD4DAA}"/>
              </a:ext>
            </a:extLst>
          </p:cNvPr>
          <p:cNvPicPr>
            <a:picLocks noChangeAspect="1"/>
          </p:cNvPicPr>
          <p:nvPr/>
        </p:nvPicPr>
        <p:blipFill>
          <a:blip r:embed="rId4"/>
          <a:stretch>
            <a:fillRect/>
          </a:stretch>
        </p:blipFill>
        <p:spPr>
          <a:xfrm>
            <a:off x="5033818" y="1370183"/>
            <a:ext cx="6921324" cy="4974999"/>
          </a:xfrm>
          <a:prstGeom prst="rect">
            <a:avLst/>
          </a:prstGeom>
        </p:spPr>
      </p:pic>
    </p:spTree>
    <p:extLst>
      <p:ext uri="{BB962C8B-B14F-4D97-AF65-F5344CB8AC3E}">
        <p14:creationId xmlns:p14="http://schemas.microsoft.com/office/powerpoint/2010/main" val="1966400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592055" y="478384"/>
            <a:ext cx="10642001" cy="1477328"/>
          </a:xfrm>
          <a:prstGeom prst="rect">
            <a:avLst/>
          </a:prstGeom>
        </p:spPr>
        <p:txBody>
          <a:bodyPr wrap="square" lIns="0" tIns="0" rIns="0" bIns="0" rtlCol="0" anchor="t">
            <a:spAutoFit/>
          </a:bodyPr>
          <a:lstStyle/>
          <a:p>
            <a:pPr algn="ctr"/>
            <a:r>
              <a:rPr lang="en-US" sz="3600" dirty="0" err="1">
                <a:solidFill>
                  <a:srgbClr val="000000"/>
                </a:solidFill>
                <a:latin typeface="Arial" panose="020B0604020202020204" pitchFamily="34" charset="0"/>
                <a:ea typeface="Open Sauce"/>
                <a:cs typeface="Arial" panose="020B0604020202020204" pitchFamily="34" charset="0"/>
                <a:sym typeface="Open Sauce"/>
              </a:rPr>
              <a:t>Darbingo</a:t>
            </a:r>
            <a:r>
              <a:rPr lang="en-US" sz="3600" dirty="0">
                <a:solidFill>
                  <a:srgbClr val="000000"/>
                </a:solidFill>
                <a:latin typeface="Arial" panose="020B0604020202020204" pitchFamily="34" charset="0"/>
                <a:ea typeface="Open Sauce"/>
                <a:cs typeface="Arial" panose="020B0604020202020204" pitchFamily="34" charset="0"/>
                <a:sym typeface="Open Sauce"/>
              </a:rPr>
              <a:t> </a:t>
            </a:r>
            <a:r>
              <a:rPr lang="en-US" sz="3600" dirty="0" err="1">
                <a:solidFill>
                  <a:srgbClr val="000000"/>
                </a:solidFill>
                <a:latin typeface="Arial" panose="020B0604020202020204" pitchFamily="34" charset="0"/>
                <a:ea typeface="Open Sauce"/>
                <a:cs typeface="Arial" panose="020B0604020202020204" pitchFamily="34" charset="0"/>
                <a:sym typeface="Open Sauce"/>
              </a:rPr>
              <a:t>amžiaus</a:t>
            </a:r>
            <a:r>
              <a:rPr lang="en-US" sz="3600" dirty="0">
                <a:solidFill>
                  <a:srgbClr val="000000"/>
                </a:solidFill>
                <a:latin typeface="Arial" panose="020B0604020202020204" pitchFamily="34" charset="0"/>
                <a:ea typeface="Open Sauce"/>
                <a:cs typeface="Arial" panose="020B0604020202020204" pitchFamily="34" charset="0"/>
                <a:sym typeface="Open Sauce"/>
              </a:rPr>
              <a:t> </a:t>
            </a:r>
            <a:r>
              <a:rPr lang="en-US" sz="3600" dirty="0" err="1">
                <a:solidFill>
                  <a:srgbClr val="000000"/>
                </a:solidFill>
                <a:latin typeface="Arial" panose="020B0604020202020204" pitchFamily="34" charset="0"/>
                <a:ea typeface="Open Sauce"/>
                <a:cs typeface="Arial" panose="020B0604020202020204" pitchFamily="34" charset="0"/>
                <a:sym typeface="Open Sauce"/>
              </a:rPr>
              <a:t>gyventojų</a:t>
            </a:r>
            <a:r>
              <a:rPr lang="en-US" sz="3600" dirty="0">
                <a:solidFill>
                  <a:srgbClr val="000000"/>
                </a:solidFill>
                <a:latin typeface="Arial" panose="020B0604020202020204" pitchFamily="34" charset="0"/>
                <a:ea typeface="Open Sauce"/>
                <a:cs typeface="Arial" panose="020B0604020202020204" pitchFamily="34" charset="0"/>
                <a:sym typeface="Open Sauce"/>
              </a:rPr>
              <a:t> </a:t>
            </a:r>
            <a:r>
              <a:rPr lang="en-US" sz="3600" dirty="0" err="1">
                <a:solidFill>
                  <a:srgbClr val="000000"/>
                </a:solidFill>
                <a:latin typeface="Arial" panose="020B0604020202020204" pitchFamily="34" charset="0"/>
                <a:ea typeface="Open Sauce"/>
                <a:cs typeface="Arial" panose="020B0604020202020204" pitchFamily="34" charset="0"/>
                <a:sym typeface="Open Sauce"/>
              </a:rPr>
              <a:t>skaičius</a:t>
            </a:r>
            <a:r>
              <a:rPr lang="en-US" sz="3600" dirty="0">
                <a:solidFill>
                  <a:srgbClr val="000000"/>
                </a:solidFill>
                <a:latin typeface="Arial" panose="020B0604020202020204" pitchFamily="34" charset="0"/>
                <a:ea typeface="Open Sauce"/>
                <a:cs typeface="Arial" panose="020B0604020202020204" pitchFamily="34" charset="0"/>
                <a:sym typeface="Open Sauce"/>
              </a:rPr>
              <a:t> </a:t>
            </a:r>
            <a:endParaRPr lang="lt-LT" sz="3600" dirty="0">
              <a:solidFill>
                <a:srgbClr val="000000"/>
              </a:solidFill>
              <a:latin typeface="Arial" panose="020B0604020202020204" pitchFamily="34" charset="0"/>
              <a:ea typeface="Open Sauce"/>
              <a:cs typeface="Arial" panose="020B0604020202020204" pitchFamily="34" charset="0"/>
              <a:sym typeface="Open Sauce"/>
            </a:endParaRPr>
          </a:p>
          <a:p>
            <a:pPr algn="ctr"/>
            <a:r>
              <a:rPr lang="lt-LT" sz="3600" dirty="0">
                <a:solidFill>
                  <a:srgbClr val="000000"/>
                </a:solidFill>
                <a:latin typeface="Arial" panose="020B0604020202020204" pitchFamily="34" charset="0"/>
                <a:ea typeface="Open Sauce"/>
                <a:cs typeface="Arial" panose="020B0604020202020204" pitchFamily="34" charset="0"/>
                <a:sym typeface="Open Sauce"/>
              </a:rPr>
              <a:t>Palangos m</a:t>
            </a:r>
            <a:r>
              <a:rPr lang="en-US" sz="3600" dirty="0">
                <a:solidFill>
                  <a:srgbClr val="000000"/>
                </a:solidFill>
                <a:latin typeface="Arial" panose="020B0604020202020204" pitchFamily="34" charset="0"/>
                <a:ea typeface="Open Sauce"/>
                <a:cs typeface="Arial" panose="020B0604020202020204" pitchFamily="34" charset="0"/>
                <a:sym typeface="Open Sauce"/>
              </a:rPr>
              <a:t>.</a:t>
            </a:r>
            <a:r>
              <a:rPr lang="lt-LT" sz="3600" dirty="0">
                <a:solidFill>
                  <a:srgbClr val="000000"/>
                </a:solidFill>
                <a:latin typeface="Arial" panose="020B0604020202020204" pitchFamily="34" charset="0"/>
                <a:ea typeface="Open Sauce"/>
                <a:cs typeface="Arial" panose="020B0604020202020204" pitchFamily="34" charset="0"/>
                <a:sym typeface="Open Sauce"/>
              </a:rPr>
              <a:t> sav.</a:t>
            </a:r>
            <a:endParaRPr lang="en-US" sz="3600" dirty="0">
              <a:solidFill>
                <a:srgbClr val="000000"/>
              </a:solidFill>
              <a:latin typeface="Arial" panose="020B0604020202020204" pitchFamily="34" charset="0"/>
              <a:ea typeface="Open Sauce"/>
              <a:cs typeface="Arial" panose="020B0604020202020204" pitchFamily="34" charset="0"/>
              <a:sym typeface="Open Sauce"/>
            </a:endParaRPr>
          </a:p>
          <a:p>
            <a:pPr algn="ctr">
              <a:spcBef>
                <a:spcPct val="0"/>
              </a:spcBef>
            </a:pPr>
            <a:endParaRPr lang="en-US" sz="2400" dirty="0">
              <a:solidFill>
                <a:srgbClr val="000000"/>
              </a:solidFill>
              <a:latin typeface="Arial" panose="020B0604020202020204" pitchFamily="34" charset="0"/>
              <a:ea typeface="Open Sauce"/>
              <a:cs typeface="Arial" panose="020B0604020202020204" pitchFamily="34" charset="0"/>
              <a:sym typeface="Open Sauce"/>
            </a:endParaRPr>
          </a:p>
        </p:txBody>
      </p:sp>
      <p:sp>
        <p:nvSpPr>
          <p:cNvPr id="8" name="TextBox 7">
            <a:extLst>
              <a:ext uri="{FF2B5EF4-FFF2-40B4-BE49-F238E27FC236}">
                <a16:creationId xmlns:a16="http://schemas.microsoft.com/office/drawing/2014/main" id="{89FA916D-5136-E557-7C91-DC574F0E3CB6}"/>
              </a:ext>
            </a:extLst>
          </p:cNvPr>
          <p:cNvSpPr txBox="1"/>
          <p:nvPr/>
        </p:nvSpPr>
        <p:spPr>
          <a:xfrm>
            <a:off x="7199026" y="6388959"/>
            <a:ext cx="6093500" cy="400110"/>
          </a:xfrm>
          <a:prstGeom prst="rect">
            <a:avLst/>
          </a:prstGeom>
          <a:noFill/>
        </p:spPr>
        <p:txBody>
          <a:bodyPr wrap="square">
            <a:spAutoFit/>
          </a:bodyPr>
          <a:lstStyle/>
          <a:p>
            <a:pPr algn="ctr" rtl="0">
              <a:defRPr sz="15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lt-LT" sz="2000" dirty="0"/>
              <a:t>*Valstybės</a:t>
            </a:r>
            <a:r>
              <a:rPr lang="lt-LT" sz="2000" baseline="0" dirty="0"/>
              <a:t> duomenų agentūra</a:t>
            </a:r>
            <a:endParaRPr lang="en-US" sz="2000" dirty="0"/>
          </a:p>
        </p:txBody>
      </p:sp>
      <p:graphicFrame>
        <p:nvGraphicFramePr>
          <p:cNvPr id="11" name="Diagrama 10">
            <a:extLst>
              <a:ext uri="{FF2B5EF4-FFF2-40B4-BE49-F238E27FC236}">
                <a16:creationId xmlns:a16="http://schemas.microsoft.com/office/drawing/2014/main" id="{1D5BDFB1-B2DB-00FD-385D-982722906AF0}"/>
              </a:ext>
            </a:extLst>
          </p:cNvPr>
          <p:cNvGraphicFramePr/>
          <p:nvPr>
            <p:extLst>
              <p:ext uri="{D42A27DB-BD31-4B8C-83A1-F6EECF244321}">
                <p14:modId xmlns:p14="http://schemas.microsoft.com/office/powerpoint/2010/main" val="3164704771"/>
              </p:ext>
            </p:extLst>
          </p:nvPr>
        </p:nvGraphicFramePr>
        <p:xfrm>
          <a:off x="3113615" y="1955712"/>
          <a:ext cx="5772348" cy="397604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4">
            <a:extLst>
              <a:ext uri="{FF2B5EF4-FFF2-40B4-BE49-F238E27FC236}">
                <a16:creationId xmlns:a16="http://schemas.microsoft.com/office/drawing/2014/main" id="{03F34400-4EFE-B9DC-D0D8-BF944695B845}"/>
              </a:ext>
            </a:extLst>
          </p:cNvPr>
          <p:cNvPicPr>
            <a:picLocks noChangeAspect="1"/>
          </p:cNvPicPr>
          <p:nvPr/>
        </p:nvPicPr>
        <p:blipFill>
          <a:blip r:embed="rId3"/>
          <a:stretch>
            <a:fillRect/>
          </a:stretch>
        </p:blipFill>
        <p:spPr>
          <a:xfrm>
            <a:off x="11534404" y="165361"/>
            <a:ext cx="354366" cy="62604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B094D-B02D-0323-14F2-469F54279D41}"/>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601B3C14-BBF4-ACA2-BD5E-2D9AE9F74210}"/>
              </a:ext>
            </a:extLst>
          </p:cNvPr>
          <p:cNvSpPr txBox="1"/>
          <p:nvPr/>
        </p:nvSpPr>
        <p:spPr>
          <a:xfrm>
            <a:off x="2388010" y="413090"/>
            <a:ext cx="8363765" cy="1643720"/>
          </a:xfrm>
          <a:prstGeom prst="rect">
            <a:avLst/>
          </a:prstGeom>
        </p:spPr>
        <p:txBody>
          <a:bodyPr wrap="square" lIns="0" tIns="0" rIns="0" bIns="0" rtlCol="0" anchor="t">
            <a:spAutoFit/>
          </a:bodyPr>
          <a:lstStyle/>
          <a:p>
            <a:pPr>
              <a:lnSpc>
                <a:spcPts val="6720"/>
              </a:lnSpc>
            </a:pPr>
            <a:r>
              <a:rPr lang="lt-LT" sz="3600" dirty="0">
                <a:solidFill>
                  <a:srgbClr val="000000"/>
                </a:solidFill>
                <a:latin typeface="Arial" panose="020B0604020202020204" pitchFamily="34" charset="0"/>
                <a:ea typeface="Open Sauce"/>
                <a:cs typeface="Arial" panose="020B0604020202020204" pitchFamily="34" charset="0"/>
                <a:sym typeface="Open Sauce"/>
              </a:rPr>
              <a:t>Palangos m. g</a:t>
            </a:r>
            <a:r>
              <a:rPr lang="en-US" sz="3600" dirty="0" err="1">
                <a:solidFill>
                  <a:srgbClr val="000000"/>
                </a:solidFill>
                <a:latin typeface="Arial" panose="020B0604020202020204" pitchFamily="34" charset="0"/>
                <a:ea typeface="Open Sauce"/>
                <a:cs typeface="Arial" panose="020B0604020202020204" pitchFamily="34" charset="0"/>
                <a:sym typeface="Open Sauce"/>
              </a:rPr>
              <a:t>yventojų</a:t>
            </a:r>
            <a:r>
              <a:rPr lang="en-US" sz="3600" dirty="0">
                <a:solidFill>
                  <a:srgbClr val="000000"/>
                </a:solidFill>
                <a:latin typeface="Arial" panose="020B0604020202020204" pitchFamily="34" charset="0"/>
                <a:ea typeface="Open Sauce"/>
                <a:cs typeface="Arial" panose="020B0604020202020204" pitchFamily="34" charset="0"/>
                <a:sym typeface="Open Sauce"/>
              </a:rPr>
              <a:t> </a:t>
            </a:r>
            <a:r>
              <a:rPr lang="en-US" sz="3600" dirty="0" err="1">
                <a:solidFill>
                  <a:srgbClr val="000000"/>
                </a:solidFill>
                <a:latin typeface="Arial" panose="020B0604020202020204" pitchFamily="34" charset="0"/>
                <a:ea typeface="Open Sauce"/>
                <a:cs typeface="Arial" panose="020B0604020202020204" pitchFamily="34" charset="0"/>
                <a:sym typeface="Open Sauce"/>
              </a:rPr>
              <a:t>užimtumas</a:t>
            </a:r>
            <a:endParaRPr lang="en-US" sz="3600" dirty="0">
              <a:solidFill>
                <a:srgbClr val="000000"/>
              </a:solidFill>
              <a:latin typeface="Arial" panose="020B0604020202020204" pitchFamily="34" charset="0"/>
              <a:ea typeface="Open Sauce"/>
              <a:cs typeface="Arial" panose="020B0604020202020204" pitchFamily="34" charset="0"/>
              <a:sym typeface="Open Sauce"/>
            </a:endParaRPr>
          </a:p>
          <a:p>
            <a:pPr>
              <a:lnSpc>
                <a:spcPts val="6720"/>
              </a:lnSpc>
              <a:spcBef>
                <a:spcPct val="0"/>
              </a:spcBef>
            </a:pPr>
            <a:endParaRPr lang="en-US" sz="4800" dirty="0">
              <a:solidFill>
                <a:srgbClr val="000000"/>
              </a:solidFill>
              <a:latin typeface="Arial" panose="020B0604020202020204" pitchFamily="34" charset="0"/>
              <a:ea typeface="Open Sauce"/>
              <a:cs typeface="Arial" panose="020B0604020202020204" pitchFamily="34" charset="0"/>
              <a:sym typeface="Open Sauce"/>
            </a:endParaRPr>
          </a:p>
        </p:txBody>
      </p:sp>
      <p:graphicFrame>
        <p:nvGraphicFramePr>
          <p:cNvPr id="3" name="Diagrama 2">
            <a:extLst>
              <a:ext uri="{FF2B5EF4-FFF2-40B4-BE49-F238E27FC236}">
                <a16:creationId xmlns:a16="http://schemas.microsoft.com/office/drawing/2014/main" id="{86D5A08B-40DA-5765-0608-CA0E210D4886}"/>
              </a:ext>
            </a:extLst>
          </p:cNvPr>
          <p:cNvGraphicFramePr/>
          <p:nvPr>
            <p:extLst>
              <p:ext uri="{D42A27DB-BD31-4B8C-83A1-F6EECF244321}">
                <p14:modId xmlns:p14="http://schemas.microsoft.com/office/powerpoint/2010/main" val="2527105230"/>
              </p:ext>
            </p:extLst>
          </p:nvPr>
        </p:nvGraphicFramePr>
        <p:xfrm>
          <a:off x="373225" y="1838131"/>
          <a:ext cx="5362330" cy="3536372"/>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a:extLst>
              <a:ext uri="{FF2B5EF4-FFF2-40B4-BE49-F238E27FC236}">
                <a16:creationId xmlns:a16="http://schemas.microsoft.com/office/drawing/2014/main" id="{DD752FA4-3C1F-9A9C-DE3C-5A188FAFF388}"/>
              </a:ext>
            </a:extLst>
          </p:cNvPr>
          <p:cNvSpPr txBox="1"/>
          <p:nvPr/>
        </p:nvSpPr>
        <p:spPr>
          <a:xfrm>
            <a:off x="7199026" y="6388959"/>
            <a:ext cx="6093500" cy="400110"/>
          </a:xfrm>
          <a:prstGeom prst="rect">
            <a:avLst/>
          </a:prstGeom>
          <a:noFill/>
        </p:spPr>
        <p:txBody>
          <a:bodyPr wrap="square">
            <a:spAutoFit/>
          </a:bodyPr>
          <a:lstStyle/>
          <a:p>
            <a:pPr algn="ctr" rtl="0">
              <a:defRPr sz="15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lt-LT" sz="2000" dirty="0"/>
              <a:t>*Valstybės</a:t>
            </a:r>
            <a:r>
              <a:rPr lang="lt-LT" sz="2000" baseline="0" dirty="0"/>
              <a:t> duomenų agentūra</a:t>
            </a:r>
            <a:endParaRPr lang="en-US" sz="2000" dirty="0"/>
          </a:p>
        </p:txBody>
      </p:sp>
      <p:pic>
        <p:nvPicPr>
          <p:cNvPr id="5" name="Picture 4">
            <a:extLst>
              <a:ext uri="{FF2B5EF4-FFF2-40B4-BE49-F238E27FC236}">
                <a16:creationId xmlns:a16="http://schemas.microsoft.com/office/drawing/2014/main" id="{907C2842-5296-1207-4183-1D0EE4273305}"/>
              </a:ext>
            </a:extLst>
          </p:cNvPr>
          <p:cNvPicPr>
            <a:picLocks noChangeAspect="1"/>
          </p:cNvPicPr>
          <p:nvPr/>
        </p:nvPicPr>
        <p:blipFill>
          <a:blip r:embed="rId3"/>
          <a:stretch>
            <a:fillRect/>
          </a:stretch>
        </p:blipFill>
        <p:spPr>
          <a:xfrm>
            <a:off x="11534404" y="165361"/>
            <a:ext cx="354366" cy="626047"/>
          </a:xfrm>
          <a:prstGeom prst="rect">
            <a:avLst/>
          </a:prstGeom>
        </p:spPr>
      </p:pic>
      <p:graphicFrame>
        <p:nvGraphicFramePr>
          <p:cNvPr id="7" name="Diagrama 6">
            <a:extLst>
              <a:ext uri="{FF2B5EF4-FFF2-40B4-BE49-F238E27FC236}">
                <a16:creationId xmlns:a16="http://schemas.microsoft.com/office/drawing/2014/main" id="{2E28C54F-93CB-E7BA-8508-AFF068D757E8}"/>
              </a:ext>
            </a:extLst>
          </p:cNvPr>
          <p:cNvGraphicFramePr/>
          <p:nvPr>
            <p:extLst>
              <p:ext uri="{D42A27DB-BD31-4B8C-83A1-F6EECF244321}">
                <p14:modId xmlns:p14="http://schemas.microsoft.com/office/powerpoint/2010/main" val="4036529923"/>
              </p:ext>
            </p:extLst>
          </p:nvPr>
        </p:nvGraphicFramePr>
        <p:xfrm>
          <a:off x="6096000" y="1838132"/>
          <a:ext cx="5503946" cy="3536372"/>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a:extLst>
              <a:ext uri="{FF2B5EF4-FFF2-40B4-BE49-F238E27FC236}">
                <a16:creationId xmlns:a16="http://schemas.microsoft.com/office/drawing/2014/main" id="{30557C7E-703C-26D2-1CED-CB2D3C1997F4}"/>
              </a:ext>
            </a:extLst>
          </p:cNvPr>
          <p:cNvSpPr txBox="1"/>
          <p:nvPr/>
        </p:nvSpPr>
        <p:spPr>
          <a:xfrm>
            <a:off x="6317945" y="1942106"/>
            <a:ext cx="3133144" cy="646331"/>
          </a:xfrm>
          <a:prstGeom prst="rect">
            <a:avLst/>
          </a:prstGeom>
          <a:noFill/>
        </p:spPr>
        <p:txBody>
          <a:bodyPr wrap="square">
            <a:spAutoFit/>
          </a:bodyPr>
          <a:lstStyle/>
          <a:p>
            <a:pPr algn="ctr"/>
            <a:r>
              <a:rPr lang="lt-LT" dirty="0"/>
              <a:t>Palangos m. sav. gyventojų užimtumo lygis (proc.)</a:t>
            </a:r>
          </a:p>
        </p:txBody>
      </p:sp>
    </p:spTree>
    <p:extLst>
      <p:ext uri="{BB962C8B-B14F-4D97-AF65-F5344CB8AC3E}">
        <p14:creationId xmlns:p14="http://schemas.microsoft.com/office/powerpoint/2010/main" val="2723367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ABD19908-E7AE-C1DF-9400-FE89CA04AF24}"/>
              </a:ext>
            </a:extLst>
          </p:cNvPr>
          <p:cNvGraphicFramePr/>
          <p:nvPr>
            <p:extLst>
              <p:ext uri="{D42A27DB-BD31-4B8C-83A1-F6EECF244321}">
                <p14:modId xmlns:p14="http://schemas.microsoft.com/office/powerpoint/2010/main" val="4223352243"/>
              </p:ext>
            </p:extLst>
          </p:nvPr>
        </p:nvGraphicFramePr>
        <p:xfrm>
          <a:off x="540506" y="1895486"/>
          <a:ext cx="5087810" cy="4158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Diagrama 4">
            <a:extLst>
              <a:ext uri="{FF2B5EF4-FFF2-40B4-BE49-F238E27FC236}">
                <a16:creationId xmlns:a16="http://schemas.microsoft.com/office/drawing/2014/main" id="{6A1CEE75-212E-7A5C-8351-0EB45958DF1C}"/>
              </a:ext>
            </a:extLst>
          </p:cNvPr>
          <p:cNvGraphicFramePr/>
          <p:nvPr>
            <p:extLst>
              <p:ext uri="{D42A27DB-BD31-4B8C-83A1-F6EECF244321}">
                <p14:modId xmlns:p14="http://schemas.microsoft.com/office/powerpoint/2010/main" val="4226169642"/>
              </p:ext>
            </p:extLst>
          </p:nvPr>
        </p:nvGraphicFramePr>
        <p:xfrm>
          <a:off x="6358565" y="1895487"/>
          <a:ext cx="5173430" cy="4158067"/>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648B08C3-6CBF-7B7C-83A4-170B9ABB9AFF}"/>
              </a:ext>
            </a:extLst>
          </p:cNvPr>
          <p:cNvSpPr txBox="1"/>
          <p:nvPr/>
        </p:nvSpPr>
        <p:spPr>
          <a:xfrm>
            <a:off x="827314" y="664176"/>
            <a:ext cx="10299561" cy="584775"/>
          </a:xfrm>
          <a:prstGeom prst="rect">
            <a:avLst/>
          </a:prstGeom>
          <a:noFill/>
        </p:spPr>
        <p:txBody>
          <a:bodyPr wrap="square" rtlCol="0">
            <a:spAutoFit/>
          </a:bodyPr>
          <a:lstStyle/>
          <a:p>
            <a:pPr algn="ctr"/>
            <a:r>
              <a:rPr lang="lt-LT" sz="3200" dirty="0"/>
              <a:t>Asmenų su negalia registracija Užimtumo tarnyboje</a:t>
            </a:r>
          </a:p>
        </p:txBody>
      </p:sp>
      <p:pic>
        <p:nvPicPr>
          <p:cNvPr id="7" name="Paveikslėlis 6">
            <a:extLst>
              <a:ext uri="{FF2B5EF4-FFF2-40B4-BE49-F238E27FC236}">
                <a16:creationId xmlns:a16="http://schemas.microsoft.com/office/drawing/2014/main" id="{A312D362-E7CE-E60D-4ACA-B232C435ED89}"/>
              </a:ext>
            </a:extLst>
          </p:cNvPr>
          <p:cNvPicPr>
            <a:picLocks noChangeAspect="1"/>
          </p:cNvPicPr>
          <p:nvPr/>
        </p:nvPicPr>
        <p:blipFill>
          <a:blip r:embed="rId4"/>
          <a:stretch>
            <a:fillRect/>
          </a:stretch>
        </p:blipFill>
        <p:spPr>
          <a:xfrm>
            <a:off x="11501474" y="328621"/>
            <a:ext cx="353599" cy="627942"/>
          </a:xfrm>
          <a:prstGeom prst="rect">
            <a:avLst/>
          </a:prstGeom>
        </p:spPr>
      </p:pic>
    </p:spTree>
    <p:extLst>
      <p:ext uri="{BB962C8B-B14F-4D97-AF65-F5344CB8AC3E}">
        <p14:creationId xmlns:p14="http://schemas.microsoft.com/office/powerpoint/2010/main" val="2428567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58BC214D-BA34-B65B-43E1-DE71E2566824}"/>
              </a:ext>
            </a:extLst>
          </p:cNvPr>
          <p:cNvGraphicFramePr/>
          <p:nvPr>
            <p:extLst>
              <p:ext uri="{D42A27DB-BD31-4B8C-83A1-F6EECF244321}">
                <p14:modId xmlns:p14="http://schemas.microsoft.com/office/powerpoint/2010/main" val="558872387"/>
              </p:ext>
            </p:extLst>
          </p:nvPr>
        </p:nvGraphicFramePr>
        <p:xfrm>
          <a:off x="525280" y="1709592"/>
          <a:ext cx="5087810" cy="4158067"/>
        </p:xfrm>
        <a:graphic>
          <a:graphicData uri="http://schemas.openxmlformats.org/drawingml/2006/chart">
            <c:chart xmlns:c="http://schemas.openxmlformats.org/drawingml/2006/chart" xmlns:r="http://schemas.openxmlformats.org/officeDocument/2006/relationships" r:id="rId2"/>
          </a:graphicData>
        </a:graphic>
      </p:graphicFrame>
      <p:pic>
        <p:nvPicPr>
          <p:cNvPr id="4" name="Paveikslėlis 3">
            <a:extLst>
              <a:ext uri="{FF2B5EF4-FFF2-40B4-BE49-F238E27FC236}">
                <a16:creationId xmlns:a16="http://schemas.microsoft.com/office/drawing/2014/main" id="{E6E03C0B-F0EF-4791-524F-F15625EA4B08}"/>
              </a:ext>
            </a:extLst>
          </p:cNvPr>
          <p:cNvPicPr>
            <a:picLocks noChangeAspect="1"/>
          </p:cNvPicPr>
          <p:nvPr/>
        </p:nvPicPr>
        <p:blipFill>
          <a:blip r:embed="rId3"/>
          <a:stretch>
            <a:fillRect/>
          </a:stretch>
        </p:blipFill>
        <p:spPr>
          <a:xfrm>
            <a:off x="6096000" y="1784473"/>
            <a:ext cx="5175953" cy="4157832"/>
          </a:xfrm>
          <a:prstGeom prst="rect">
            <a:avLst/>
          </a:prstGeom>
        </p:spPr>
      </p:pic>
      <p:sp>
        <p:nvSpPr>
          <p:cNvPr id="6" name="TextBox 5">
            <a:extLst>
              <a:ext uri="{FF2B5EF4-FFF2-40B4-BE49-F238E27FC236}">
                <a16:creationId xmlns:a16="http://schemas.microsoft.com/office/drawing/2014/main" id="{F76DE0F0-BDD4-7A8A-16AA-5CB3BBB49866}"/>
              </a:ext>
            </a:extLst>
          </p:cNvPr>
          <p:cNvSpPr txBox="1"/>
          <p:nvPr/>
        </p:nvSpPr>
        <p:spPr>
          <a:xfrm>
            <a:off x="1090935" y="496620"/>
            <a:ext cx="11464555" cy="584775"/>
          </a:xfrm>
          <a:prstGeom prst="rect">
            <a:avLst/>
          </a:prstGeom>
          <a:noFill/>
        </p:spPr>
        <p:txBody>
          <a:bodyPr wrap="square">
            <a:spAutoFit/>
          </a:bodyPr>
          <a:lstStyle/>
          <a:p>
            <a:r>
              <a:rPr lang="lt-LT" sz="3200" dirty="0"/>
              <a:t>Asmenų su negalia registracija Užimtumo tarnyboje</a:t>
            </a:r>
          </a:p>
        </p:txBody>
      </p:sp>
      <p:pic>
        <p:nvPicPr>
          <p:cNvPr id="7" name="Paveikslėlis 6">
            <a:extLst>
              <a:ext uri="{FF2B5EF4-FFF2-40B4-BE49-F238E27FC236}">
                <a16:creationId xmlns:a16="http://schemas.microsoft.com/office/drawing/2014/main" id="{84822F6C-5C43-B61E-DED3-BCED8AECBA90}"/>
              </a:ext>
            </a:extLst>
          </p:cNvPr>
          <p:cNvPicPr>
            <a:picLocks noChangeAspect="1"/>
          </p:cNvPicPr>
          <p:nvPr/>
        </p:nvPicPr>
        <p:blipFill>
          <a:blip r:embed="rId4"/>
          <a:stretch>
            <a:fillRect/>
          </a:stretch>
        </p:blipFill>
        <p:spPr>
          <a:xfrm>
            <a:off x="11582881" y="182649"/>
            <a:ext cx="353599" cy="627942"/>
          </a:xfrm>
          <a:prstGeom prst="rect">
            <a:avLst/>
          </a:prstGeom>
        </p:spPr>
      </p:pic>
    </p:spTree>
    <p:extLst>
      <p:ext uri="{BB962C8B-B14F-4D97-AF65-F5344CB8AC3E}">
        <p14:creationId xmlns:p14="http://schemas.microsoft.com/office/powerpoint/2010/main" val="1566873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E053FA7-1B43-944C-AD45-768B7F402DC3}"/>
              </a:ext>
            </a:extLst>
          </p:cNvPr>
          <p:cNvPicPr>
            <a:picLocks noChangeAspect="1"/>
          </p:cNvPicPr>
          <p:nvPr/>
        </p:nvPicPr>
        <p:blipFill>
          <a:blip r:embed="rId3"/>
          <a:stretch>
            <a:fillRect/>
          </a:stretch>
        </p:blipFill>
        <p:spPr>
          <a:xfrm>
            <a:off x="11534404" y="165361"/>
            <a:ext cx="354366" cy="626047"/>
          </a:xfrm>
          <a:prstGeom prst="rect">
            <a:avLst/>
          </a:prstGeom>
        </p:spPr>
      </p:pic>
      <p:sp>
        <p:nvSpPr>
          <p:cNvPr id="14" name="TextBox 13">
            <a:extLst>
              <a:ext uri="{FF2B5EF4-FFF2-40B4-BE49-F238E27FC236}">
                <a16:creationId xmlns:a16="http://schemas.microsoft.com/office/drawing/2014/main" id="{3EA9D383-7E2F-F949-BD5C-22F30006BFB3}"/>
              </a:ext>
            </a:extLst>
          </p:cNvPr>
          <p:cNvSpPr txBox="1"/>
          <p:nvPr/>
        </p:nvSpPr>
        <p:spPr>
          <a:xfrm>
            <a:off x="1912409" y="478384"/>
            <a:ext cx="9453681" cy="1323439"/>
          </a:xfrm>
          <a:prstGeom prst="rect">
            <a:avLst/>
          </a:prstGeom>
          <a:noFill/>
        </p:spPr>
        <p:txBody>
          <a:bodyPr wrap="square">
            <a:spAutoFit/>
          </a:bodyPr>
          <a:lstStyle/>
          <a:p>
            <a:pPr algn="ctr"/>
            <a:r>
              <a:rPr lang="lt-LT" sz="4000" dirty="0">
                <a:latin typeface="Arial" panose="020B0604020202020204" pitchFamily="34" charset="0"/>
                <a:cs typeface="Arial" panose="020B0604020202020204" pitchFamily="34" charset="0"/>
              </a:rPr>
              <a:t>Nedarbas (proc.) šalies savivaldybėse</a:t>
            </a:r>
            <a:br>
              <a:rPr lang="lt-LT" sz="4000" dirty="0">
                <a:latin typeface="Arial" panose="020B0604020202020204" pitchFamily="34" charset="0"/>
                <a:cs typeface="Arial" panose="020B0604020202020204" pitchFamily="34" charset="0"/>
              </a:rPr>
            </a:br>
            <a:r>
              <a:rPr lang="lt-LT" sz="4000" dirty="0">
                <a:latin typeface="Arial" panose="020B0604020202020204" pitchFamily="34" charset="0"/>
                <a:cs typeface="Arial" panose="020B0604020202020204" pitchFamily="34" charset="0"/>
              </a:rPr>
              <a:t>2025 m. gruodžio 1 d. </a:t>
            </a:r>
            <a:endParaRPr lang="en-LT" sz="4000" dirty="0">
              <a:solidFill>
                <a:srgbClr val="FF0000"/>
              </a:solidFill>
            </a:endParaRPr>
          </a:p>
        </p:txBody>
      </p:sp>
      <p:grpSp>
        <p:nvGrpSpPr>
          <p:cNvPr id="10" name="Group 9">
            <a:extLst>
              <a:ext uri="{FF2B5EF4-FFF2-40B4-BE49-F238E27FC236}">
                <a16:creationId xmlns:a16="http://schemas.microsoft.com/office/drawing/2014/main" id="{2C4F40A7-6A02-6841-B668-70EBDC1AA587}"/>
              </a:ext>
            </a:extLst>
          </p:cNvPr>
          <p:cNvGrpSpPr/>
          <p:nvPr/>
        </p:nvGrpSpPr>
        <p:grpSpPr>
          <a:xfrm>
            <a:off x="-12370" y="1029501"/>
            <a:ext cx="2242952" cy="5864712"/>
            <a:chOff x="-12370" y="1029501"/>
            <a:chExt cx="2242952" cy="5864712"/>
          </a:xfrm>
        </p:grpSpPr>
        <p:pic>
          <p:nvPicPr>
            <p:cNvPr id="18" name="Picture 17">
              <a:extLst>
                <a:ext uri="{FF2B5EF4-FFF2-40B4-BE49-F238E27FC236}">
                  <a16:creationId xmlns:a16="http://schemas.microsoft.com/office/drawing/2014/main" id="{D5AB8CB7-517D-BC40-A8DD-F49887448A7D}"/>
                </a:ext>
              </a:extLst>
            </p:cNvPr>
            <p:cNvPicPr>
              <a:picLocks noChangeAspect="1"/>
            </p:cNvPicPr>
            <p:nvPr/>
          </p:nvPicPr>
          <p:blipFill rotWithShape="1">
            <a:blip r:embed="rId4"/>
            <a:srcRect l="-52845" t="39401" r="50000" b="-28902"/>
            <a:stretch/>
          </p:blipFill>
          <p:spPr>
            <a:xfrm rot="10800000">
              <a:off x="36" y="5641413"/>
              <a:ext cx="2230546" cy="1252800"/>
            </a:xfrm>
            <a:prstGeom prst="rect">
              <a:avLst/>
            </a:prstGeom>
          </p:spPr>
        </p:pic>
        <p:pic>
          <p:nvPicPr>
            <p:cNvPr id="15" name="Picture 14" descr="A person holding a microphone&#10;&#10;Description automatically generated">
              <a:extLst>
                <a:ext uri="{FF2B5EF4-FFF2-40B4-BE49-F238E27FC236}">
                  <a16:creationId xmlns:a16="http://schemas.microsoft.com/office/drawing/2014/main" id="{85712AA1-730C-1741-B692-F24D1EFF48EF}"/>
                </a:ext>
              </a:extLst>
            </p:cNvPr>
            <p:cNvPicPr>
              <a:picLocks noChangeAspect="1"/>
            </p:cNvPicPr>
            <p:nvPr/>
          </p:nvPicPr>
          <p:blipFill rotWithShape="1">
            <a:blip r:embed="rId5"/>
            <a:srcRect l="41524"/>
            <a:stretch/>
          </p:blipFill>
          <p:spPr>
            <a:xfrm>
              <a:off x="-12370" y="1029501"/>
              <a:ext cx="1707101" cy="1048681"/>
            </a:xfrm>
            <a:prstGeom prst="rect">
              <a:avLst/>
            </a:prstGeom>
          </p:spPr>
        </p:pic>
      </p:grpSp>
      <p:graphicFrame>
        <p:nvGraphicFramePr>
          <p:cNvPr id="2" name="Diagrama 1">
            <a:extLst>
              <a:ext uri="{FF2B5EF4-FFF2-40B4-BE49-F238E27FC236}">
                <a16:creationId xmlns:a16="http://schemas.microsoft.com/office/drawing/2014/main" id="{721E8BDC-6302-94D9-75B8-447EF017D0CB}"/>
              </a:ext>
            </a:extLst>
          </p:cNvPr>
          <p:cNvGraphicFramePr/>
          <p:nvPr>
            <p:extLst>
              <p:ext uri="{D42A27DB-BD31-4B8C-83A1-F6EECF244321}">
                <p14:modId xmlns:p14="http://schemas.microsoft.com/office/powerpoint/2010/main" val="1530154139"/>
              </p:ext>
            </p:extLst>
          </p:nvPr>
        </p:nvGraphicFramePr>
        <p:xfrm>
          <a:off x="217714" y="1707503"/>
          <a:ext cx="11756572" cy="501866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DD14DDCE-F3AF-0D13-3655-B01CE8AF3F77}"/>
              </a:ext>
            </a:extLst>
          </p:cNvPr>
          <p:cNvSpPr txBox="1"/>
          <p:nvPr/>
        </p:nvSpPr>
        <p:spPr>
          <a:xfrm>
            <a:off x="943897" y="2400092"/>
            <a:ext cx="9063148" cy="877163"/>
          </a:xfrm>
          <a:prstGeom prst="rect">
            <a:avLst/>
          </a:prstGeom>
          <a:noFill/>
        </p:spPr>
        <p:txBody>
          <a:bodyPr wrap="square" rtlCol="0">
            <a:spAutoFit/>
          </a:bodyPr>
          <a:lstStyle/>
          <a:p>
            <a:r>
              <a:rPr lang="lt-LT" sz="1700" dirty="0">
                <a:solidFill>
                  <a:srgbClr val="434244"/>
                </a:solidFill>
                <a:latin typeface="Arial" panose="020B0604020202020204" pitchFamily="34" charset="0"/>
                <a:cs typeface="Arial" panose="020B0604020202020204" pitchFamily="34" charset="0"/>
              </a:rPr>
              <a:t>Šalyje – 8,5 proc.</a:t>
            </a:r>
          </a:p>
          <a:p>
            <a:r>
              <a:rPr lang="lt-LT" sz="1700" dirty="0">
                <a:solidFill>
                  <a:srgbClr val="434244"/>
                </a:solidFill>
                <a:latin typeface="Arial" panose="020B0604020202020204" pitchFamily="34" charset="0"/>
                <a:cs typeface="Arial" panose="020B0604020202020204" pitchFamily="34" charset="0"/>
              </a:rPr>
              <a:t>Neringos sav. – 3,6 proc.</a:t>
            </a:r>
          </a:p>
          <a:p>
            <a:r>
              <a:rPr lang="lt-LT" sz="1700" dirty="0">
                <a:solidFill>
                  <a:srgbClr val="434244"/>
                </a:solidFill>
                <a:latin typeface="Arial" panose="020B0604020202020204" pitchFamily="34" charset="0"/>
                <a:cs typeface="Arial" panose="020B0604020202020204" pitchFamily="34" charset="0"/>
              </a:rPr>
              <a:t>Ignalinos r. sav. – 12,3 proc.</a:t>
            </a:r>
          </a:p>
        </p:txBody>
      </p:sp>
    </p:spTree>
    <p:extLst>
      <p:ext uri="{BB962C8B-B14F-4D97-AF65-F5344CB8AC3E}">
        <p14:creationId xmlns:p14="http://schemas.microsoft.com/office/powerpoint/2010/main" val="812327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03C40-322C-4A8A-A54B-4C1A0F78EA52}"/>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992A8BC4-7812-AB1E-C39C-969958893F2A}"/>
              </a:ext>
            </a:extLst>
          </p:cNvPr>
          <p:cNvSpPr txBox="1">
            <a:spLocks noGrp="1"/>
          </p:cNvSpPr>
          <p:nvPr>
            <p:ph type="title"/>
          </p:nvPr>
        </p:nvSpPr>
        <p:spPr>
          <a:xfrm>
            <a:off x="550547" y="288064"/>
            <a:ext cx="10094772" cy="972103"/>
          </a:xfrm>
          <a:prstGeom prst="rect">
            <a:avLst/>
          </a:prstGeom>
        </p:spPr>
        <p:txBody>
          <a:bodyPr vert="horz" wrap="square" lIns="0" tIns="8043" rIns="0" bIns="0" rtlCol="0" anchor="ctr">
            <a:spAutoFit/>
          </a:bodyPr>
          <a:lstStyle/>
          <a:p>
            <a:pPr marL="8467" marR="3387" algn="ctr">
              <a:lnSpc>
                <a:spcPct val="116700"/>
              </a:lnSpc>
              <a:spcBef>
                <a:spcPts val="63"/>
              </a:spcBef>
            </a:pPr>
            <a:r>
              <a:rPr sz="2800" spc="-47" dirty="0" err="1">
                <a:solidFill>
                  <a:srgbClr val="000000"/>
                </a:solidFill>
                <a:latin typeface="Arial" panose="020B0604020202020204" pitchFamily="34" charset="0"/>
                <a:cs typeface="Arial" panose="020B0604020202020204" pitchFamily="34" charset="0"/>
              </a:rPr>
              <a:t>Užimtumo</a:t>
            </a:r>
            <a:r>
              <a:rPr sz="2800" spc="-47" dirty="0">
                <a:solidFill>
                  <a:srgbClr val="000000"/>
                </a:solidFill>
                <a:latin typeface="Arial" panose="020B0604020202020204" pitchFamily="34" charset="0"/>
                <a:cs typeface="Arial" panose="020B0604020202020204" pitchFamily="34" charset="0"/>
              </a:rPr>
              <a:t> </a:t>
            </a:r>
            <a:r>
              <a:rPr sz="2800" spc="-133" dirty="0">
                <a:solidFill>
                  <a:srgbClr val="000000"/>
                </a:solidFill>
                <a:latin typeface="Arial" panose="020B0604020202020204" pitchFamily="34" charset="0"/>
                <a:cs typeface="Arial" panose="020B0604020202020204" pitchFamily="34" charset="0"/>
              </a:rPr>
              <a:t>tarnyboje</a:t>
            </a:r>
            <a:r>
              <a:rPr sz="2800" spc="-243" dirty="0">
                <a:solidFill>
                  <a:srgbClr val="000000"/>
                </a:solidFill>
                <a:latin typeface="Arial" panose="020B0604020202020204" pitchFamily="34" charset="0"/>
                <a:cs typeface="Arial" panose="020B0604020202020204" pitchFamily="34" charset="0"/>
              </a:rPr>
              <a:t> </a:t>
            </a:r>
            <a:r>
              <a:rPr sz="2800" spc="-83" dirty="0" err="1">
                <a:solidFill>
                  <a:srgbClr val="000000"/>
                </a:solidFill>
                <a:latin typeface="Arial" panose="020B0604020202020204" pitchFamily="34" charset="0"/>
                <a:cs typeface="Arial" panose="020B0604020202020204" pitchFamily="34" charset="0"/>
              </a:rPr>
              <a:t>registruotų</a:t>
            </a:r>
            <a:r>
              <a:rPr sz="2800" spc="-83" dirty="0">
                <a:solidFill>
                  <a:srgbClr val="000000"/>
                </a:solidFill>
                <a:latin typeface="Arial" panose="020B0604020202020204" pitchFamily="34" charset="0"/>
                <a:cs typeface="Arial" panose="020B0604020202020204" pitchFamily="34" charset="0"/>
              </a:rPr>
              <a:t> </a:t>
            </a:r>
            <a:r>
              <a:rPr lang="lt-LT" sz="2800" dirty="0">
                <a:solidFill>
                  <a:srgbClr val="000000"/>
                </a:solidFill>
                <a:latin typeface="Arial" panose="020B0604020202020204" pitchFamily="34" charset="0"/>
                <a:cs typeface="Arial" panose="020B0604020202020204" pitchFamily="34" charset="0"/>
              </a:rPr>
              <a:t>Palangos m. sav. </a:t>
            </a:r>
            <a:r>
              <a:rPr lang="lt-LT" sz="2800" spc="-120" dirty="0">
                <a:solidFill>
                  <a:srgbClr val="000000"/>
                </a:solidFill>
                <a:latin typeface="Arial" panose="020B0604020202020204" pitchFamily="34" charset="0"/>
                <a:cs typeface="Arial" panose="020B0604020202020204" pitchFamily="34" charset="0"/>
              </a:rPr>
              <a:t>bedarbių </a:t>
            </a:r>
            <a:r>
              <a:rPr sz="2800" spc="-7" dirty="0" err="1">
                <a:solidFill>
                  <a:srgbClr val="000000"/>
                </a:solidFill>
                <a:latin typeface="Arial" panose="020B0604020202020204" pitchFamily="34" charset="0"/>
                <a:cs typeface="Arial" panose="020B0604020202020204" pitchFamily="34" charset="0"/>
              </a:rPr>
              <a:t>portretas</a:t>
            </a:r>
            <a:r>
              <a:rPr lang="lt-LT" sz="2800" spc="-7" dirty="0">
                <a:solidFill>
                  <a:srgbClr val="000000"/>
                </a:solidFill>
                <a:latin typeface="Arial" panose="020B0604020202020204" pitchFamily="34" charset="0"/>
                <a:cs typeface="Arial" panose="020B0604020202020204" pitchFamily="34" charset="0"/>
              </a:rPr>
              <a:t> 2025-12-01</a:t>
            </a:r>
            <a:endParaRPr sz="2800" dirty="0">
              <a:latin typeface="Arial" panose="020B0604020202020204" pitchFamily="34" charset="0"/>
              <a:cs typeface="Arial" panose="020B0604020202020204" pitchFamily="34" charset="0"/>
            </a:endParaRPr>
          </a:p>
        </p:txBody>
      </p:sp>
      <p:sp>
        <p:nvSpPr>
          <p:cNvPr id="4" name="object 4">
            <a:extLst>
              <a:ext uri="{FF2B5EF4-FFF2-40B4-BE49-F238E27FC236}">
                <a16:creationId xmlns:a16="http://schemas.microsoft.com/office/drawing/2014/main" id="{20BFC0B1-00E7-89BB-4F99-5749A719F492}"/>
              </a:ext>
            </a:extLst>
          </p:cNvPr>
          <p:cNvSpPr txBox="1"/>
          <p:nvPr/>
        </p:nvSpPr>
        <p:spPr>
          <a:xfrm>
            <a:off x="550547" y="1687317"/>
            <a:ext cx="9347870" cy="6258123"/>
          </a:xfrm>
          <a:prstGeom prst="rect">
            <a:avLst/>
          </a:prstGeom>
        </p:spPr>
        <p:txBody>
          <a:bodyPr vert="horz" wrap="square" lIns="0" tIns="20320" rIns="0" bIns="0" rtlCol="0">
            <a:spAutoFit/>
          </a:bodyPr>
          <a:lstStyle/>
          <a:p>
            <a:pPr marL="8467" marR="154101">
              <a:lnSpc>
                <a:spcPts val="1800"/>
              </a:lnSpc>
              <a:spcBef>
                <a:spcPts val="160"/>
              </a:spcBef>
            </a:pPr>
            <a:r>
              <a:rPr lang="lt-LT" sz="2000" b="1" dirty="0">
                <a:solidFill>
                  <a:srgbClr val="000000"/>
                </a:solidFill>
                <a:latin typeface="Arial" panose="020B0604020202020204" pitchFamily="34" charset="0"/>
                <a:cs typeface="Arial" panose="020B0604020202020204" pitchFamily="34" charset="0"/>
              </a:rPr>
              <a:t>Palangos m. sav. </a:t>
            </a:r>
            <a:r>
              <a:rPr sz="2000" b="1" spc="33" dirty="0" err="1">
                <a:latin typeface="Arial" panose="020B0604020202020204" pitchFamily="34" charset="0"/>
                <a:cs typeface="Arial" panose="020B0604020202020204" pitchFamily="34" charset="0"/>
              </a:rPr>
              <a:t>registruot</a:t>
            </a:r>
            <a:r>
              <a:rPr lang="lt-LT" sz="2000" b="1" spc="33" dirty="0">
                <a:latin typeface="Arial" panose="020B0604020202020204" pitchFamily="34" charset="0"/>
                <a:cs typeface="Arial" panose="020B0604020202020204" pitchFamily="34" charset="0"/>
              </a:rPr>
              <a:t>i</a:t>
            </a:r>
            <a:r>
              <a:rPr sz="2000" b="1" spc="-20" dirty="0">
                <a:latin typeface="Arial" panose="020B0604020202020204" pitchFamily="34" charset="0"/>
                <a:cs typeface="Arial" panose="020B0604020202020204" pitchFamily="34" charset="0"/>
              </a:rPr>
              <a:t> </a:t>
            </a:r>
            <a:r>
              <a:rPr lang="lt-LT" sz="2000" b="1" spc="150" dirty="0">
                <a:latin typeface="Arial" panose="020B0604020202020204" pitchFamily="34" charset="0"/>
                <a:cs typeface="Arial" panose="020B0604020202020204" pitchFamily="34" charset="0"/>
              </a:rPr>
              <a:t>943</a:t>
            </a:r>
            <a:r>
              <a:rPr sz="2000" b="1" spc="-23" dirty="0">
                <a:latin typeface="Arial" panose="020B0604020202020204" pitchFamily="34" charset="0"/>
                <a:cs typeface="Arial" panose="020B0604020202020204" pitchFamily="34" charset="0"/>
              </a:rPr>
              <a:t> </a:t>
            </a:r>
            <a:r>
              <a:rPr lang="lt-LT" sz="2000" b="1" spc="67" dirty="0">
                <a:latin typeface="Arial" panose="020B0604020202020204" pitchFamily="34" charset="0"/>
                <a:cs typeface="Arial" panose="020B0604020202020204" pitchFamily="34" charset="0"/>
              </a:rPr>
              <a:t>darbo neturintys asmenys.</a:t>
            </a:r>
          </a:p>
          <a:p>
            <a:pPr marL="8467" marR="154101">
              <a:lnSpc>
                <a:spcPts val="1800"/>
              </a:lnSpc>
              <a:spcBef>
                <a:spcPts val="160"/>
              </a:spcBef>
            </a:pPr>
            <a:endParaRPr sz="2000" b="1" dirty="0">
              <a:latin typeface="Arial" panose="020B0604020202020204" pitchFamily="34" charset="0"/>
              <a:cs typeface="Arial" panose="020B0604020202020204" pitchFamily="34" charset="0"/>
            </a:endParaRPr>
          </a:p>
          <a:p>
            <a:pPr marL="351367" indent="-342900">
              <a:lnSpc>
                <a:spcPct val="150000"/>
              </a:lnSpc>
              <a:buFont typeface="Arial" panose="020B0604020202020204" pitchFamily="34" charset="0"/>
              <a:buChar char="•"/>
            </a:pPr>
            <a:r>
              <a:rPr lang="lt-LT" sz="2000" dirty="0">
                <a:latin typeface="Arial" panose="020B0604020202020204" pitchFamily="34" charset="0"/>
                <a:cs typeface="Arial" panose="020B0604020202020204" pitchFamily="34" charset="0"/>
              </a:rPr>
              <a:t>52,5</a:t>
            </a:r>
            <a:r>
              <a:rPr sz="2000" dirty="0">
                <a:latin typeface="Arial" panose="020B0604020202020204" pitchFamily="34" charset="0"/>
                <a:cs typeface="Arial" panose="020B0604020202020204" pitchFamily="34" charset="0"/>
              </a:rPr>
              <a:t>%</a:t>
            </a:r>
            <a:r>
              <a:rPr sz="2000" spc="-73"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t>
            </a:r>
            <a:r>
              <a:rPr sz="2000" spc="-63" dirty="0">
                <a:latin typeface="Arial" panose="020B0604020202020204" pitchFamily="34" charset="0"/>
                <a:cs typeface="Arial" panose="020B0604020202020204" pitchFamily="34" charset="0"/>
              </a:rPr>
              <a:t> </a:t>
            </a:r>
            <a:r>
              <a:rPr sz="2000" spc="47" dirty="0" err="1">
                <a:latin typeface="Arial" panose="020B0604020202020204" pitchFamily="34" charset="0"/>
                <a:cs typeface="Arial" panose="020B0604020202020204" pitchFamily="34" charset="0"/>
              </a:rPr>
              <a:t>moter</a:t>
            </a:r>
            <a:r>
              <a:rPr lang="lt-LT" sz="2000" spc="47" dirty="0">
                <a:latin typeface="Arial" panose="020B0604020202020204" pitchFamily="34" charset="0"/>
                <a:cs typeface="Arial" panose="020B0604020202020204" pitchFamily="34" charset="0"/>
              </a:rPr>
              <a:t>ų</a:t>
            </a:r>
            <a:r>
              <a:rPr sz="2000" spc="47" dirty="0">
                <a:latin typeface="Arial" panose="020B0604020202020204" pitchFamily="34" charset="0"/>
                <a:cs typeface="Arial" panose="020B0604020202020204" pitchFamily="34" charset="0"/>
              </a:rPr>
              <a:t>;</a:t>
            </a:r>
            <a:endParaRPr lang="lt-LT" sz="2000" spc="47" dirty="0">
              <a:latin typeface="Arial" panose="020B0604020202020204" pitchFamily="34" charset="0"/>
              <a:cs typeface="Arial" panose="020B0604020202020204" pitchFamily="34" charset="0"/>
            </a:endParaRPr>
          </a:p>
          <a:p>
            <a:pPr marL="351367" indent="-342900">
              <a:lnSpc>
                <a:spcPct val="150000"/>
              </a:lnSpc>
              <a:buFont typeface="Arial" panose="020B0604020202020204" pitchFamily="34" charset="0"/>
              <a:buChar char="•"/>
            </a:pPr>
            <a:r>
              <a:rPr lang="lt-LT" sz="2000" spc="47" dirty="0">
                <a:latin typeface="Arial" panose="020B0604020202020204" pitchFamily="34" charset="0"/>
                <a:cs typeface="Arial" panose="020B0604020202020204" pitchFamily="34" charset="0"/>
              </a:rPr>
              <a:t>47,5% - vyrų;</a:t>
            </a:r>
            <a:endParaRPr sz="2000" dirty="0">
              <a:latin typeface="Arial" panose="020B0604020202020204" pitchFamily="34" charset="0"/>
              <a:cs typeface="Arial" panose="020B0604020202020204" pitchFamily="34" charset="0"/>
            </a:endParaRPr>
          </a:p>
          <a:p>
            <a:pPr marL="351367" indent="-342900">
              <a:lnSpc>
                <a:spcPct val="150000"/>
              </a:lnSpc>
              <a:buFont typeface="Arial" panose="020B0604020202020204" pitchFamily="34" charset="0"/>
              <a:buChar char="•"/>
            </a:pPr>
            <a:r>
              <a:rPr lang="lt-LT" sz="2000" spc="-130" dirty="0">
                <a:latin typeface="Arial" panose="020B0604020202020204" pitchFamily="34" charset="0"/>
                <a:cs typeface="Arial" panose="020B0604020202020204" pitchFamily="34" charset="0"/>
              </a:rPr>
              <a:t>15,1</a:t>
            </a:r>
            <a:r>
              <a:rPr sz="2000" spc="-130" dirty="0">
                <a:latin typeface="Arial" panose="020B0604020202020204" pitchFamily="34" charset="0"/>
                <a:cs typeface="Arial" panose="020B0604020202020204" pitchFamily="34" charset="0"/>
              </a:rPr>
              <a:t>%</a:t>
            </a:r>
            <a:r>
              <a:rPr sz="2000" spc="-47"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t>
            </a:r>
            <a:r>
              <a:rPr sz="2000" spc="-43" dirty="0">
                <a:latin typeface="Arial" panose="020B0604020202020204" pitchFamily="34" charset="0"/>
                <a:cs typeface="Arial" panose="020B0604020202020204" pitchFamily="34" charset="0"/>
              </a:rPr>
              <a:t> </a:t>
            </a:r>
            <a:r>
              <a:rPr sz="2000" spc="-7" dirty="0" err="1">
                <a:latin typeface="Arial" panose="020B0604020202020204" pitchFamily="34" charset="0"/>
                <a:cs typeface="Arial" panose="020B0604020202020204" pitchFamily="34" charset="0"/>
              </a:rPr>
              <a:t>jaunimas</a:t>
            </a:r>
            <a:r>
              <a:rPr lang="lt-LT" sz="2000" spc="-7" dirty="0">
                <a:latin typeface="Arial" panose="020B0604020202020204" pitchFamily="34" charset="0"/>
                <a:cs typeface="Arial" panose="020B0604020202020204" pitchFamily="34" charset="0"/>
              </a:rPr>
              <a:t> 19-29 m.</a:t>
            </a:r>
            <a:r>
              <a:rPr sz="2000" spc="-7" dirty="0">
                <a:latin typeface="Arial" panose="020B0604020202020204" pitchFamily="34" charset="0"/>
                <a:cs typeface="Arial" panose="020B0604020202020204" pitchFamily="34" charset="0"/>
              </a:rPr>
              <a:t>;</a:t>
            </a:r>
            <a:endParaRPr lang="lt-LT" sz="2000" spc="-7" dirty="0">
              <a:latin typeface="Arial" panose="020B0604020202020204" pitchFamily="34" charset="0"/>
              <a:cs typeface="Arial" panose="020B0604020202020204" pitchFamily="34" charset="0"/>
            </a:endParaRPr>
          </a:p>
          <a:p>
            <a:pPr marL="351367" indent="-342900">
              <a:lnSpc>
                <a:spcPct val="150000"/>
              </a:lnSpc>
              <a:buFont typeface="Arial" panose="020B0604020202020204" pitchFamily="34" charset="0"/>
              <a:buChar char="•"/>
            </a:pPr>
            <a:r>
              <a:rPr lang="lt-LT" sz="2000" dirty="0">
                <a:latin typeface="Arial" panose="020B0604020202020204" pitchFamily="34" charset="0"/>
                <a:cs typeface="Arial" panose="020B0604020202020204" pitchFamily="34" charset="0"/>
              </a:rPr>
              <a:t>43,4%</a:t>
            </a:r>
            <a:r>
              <a:rPr lang="lt-LT" sz="2000" spc="-57" dirty="0">
                <a:latin typeface="Arial" panose="020B0604020202020204" pitchFamily="34" charset="0"/>
                <a:cs typeface="Arial" panose="020B0604020202020204" pitchFamily="34" charset="0"/>
              </a:rPr>
              <a:t> </a:t>
            </a:r>
            <a:r>
              <a:rPr lang="lt-LT" sz="2000" dirty="0">
                <a:latin typeface="Arial" panose="020B0604020202020204" pitchFamily="34" charset="0"/>
                <a:cs typeface="Arial" panose="020B0604020202020204" pitchFamily="34" charset="0"/>
              </a:rPr>
              <a:t>–</a:t>
            </a:r>
            <a:r>
              <a:rPr lang="lt-LT" sz="2000" spc="-57" dirty="0">
                <a:latin typeface="Arial" panose="020B0604020202020204" pitchFamily="34" charset="0"/>
                <a:cs typeface="Arial" panose="020B0604020202020204" pitchFamily="34" charset="0"/>
              </a:rPr>
              <a:t> </a:t>
            </a:r>
            <a:r>
              <a:rPr lang="lt-LT" sz="2000" spc="47" dirty="0">
                <a:latin typeface="Arial" panose="020B0604020202020204" pitchFamily="34" charset="0"/>
                <a:cs typeface="Arial" panose="020B0604020202020204" pitchFamily="34" charset="0"/>
              </a:rPr>
              <a:t>30-49 m.</a:t>
            </a:r>
            <a:r>
              <a:rPr lang="lt-LT" sz="2000" spc="-57" dirty="0">
                <a:latin typeface="Arial" panose="020B0604020202020204" pitchFamily="34" charset="0"/>
                <a:cs typeface="Arial" panose="020B0604020202020204" pitchFamily="34" charset="0"/>
              </a:rPr>
              <a:t> </a:t>
            </a:r>
            <a:r>
              <a:rPr lang="lt-LT" sz="2000" spc="27" dirty="0">
                <a:latin typeface="Arial" panose="020B0604020202020204" pitchFamily="34" charset="0"/>
                <a:cs typeface="Arial" panose="020B0604020202020204" pitchFamily="34" charset="0"/>
              </a:rPr>
              <a:t>amžiaus;</a:t>
            </a:r>
            <a:endParaRPr sz="2000" dirty="0">
              <a:latin typeface="Arial" panose="020B0604020202020204" pitchFamily="34" charset="0"/>
              <a:cs typeface="Arial" panose="020B0604020202020204" pitchFamily="34" charset="0"/>
            </a:endParaRPr>
          </a:p>
          <a:p>
            <a:pPr marL="351367" indent="-342900">
              <a:lnSpc>
                <a:spcPct val="150000"/>
              </a:lnSpc>
              <a:buFont typeface="Arial" panose="020B0604020202020204" pitchFamily="34" charset="0"/>
              <a:buChar char="•"/>
            </a:pPr>
            <a:r>
              <a:rPr lang="lt-LT" sz="2000" dirty="0">
                <a:latin typeface="Arial" panose="020B0604020202020204" pitchFamily="34" charset="0"/>
                <a:cs typeface="Arial" panose="020B0604020202020204" pitchFamily="34" charset="0"/>
              </a:rPr>
              <a:t>41,5</a:t>
            </a:r>
            <a:r>
              <a:rPr sz="2000" dirty="0">
                <a:latin typeface="Arial" panose="020B0604020202020204" pitchFamily="34" charset="0"/>
                <a:cs typeface="Arial" panose="020B0604020202020204" pitchFamily="34" charset="0"/>
              </a:rPr>
              <a:t>%</a:t>
            </a:r>
            <a:r>
              <a:rPr sz="2000" spc="-57"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t>
            </a:r>
            <a:r>
              <a:rPr sz="2000" spc="-57" dirty="0">
                <a:latin typeface="Arial" panose="020B0604020202020204" pitchFamily="34" charset="0"/>
                <a:cs typeface="Arial" panose="020B0604020202020204" pitchFamily="34" charset="0"/>
              </a:rPr>
              <a:t> </a:t>
            </a:r>
            <a:r>
              <a:rPr sz="2000" spc="47" dirty="0">
                <a:latin typeface="Arial" panose="020B0604020202020204" pitchFamily="34" charset="0"/>
                <a:cs typeface="Arial" panose="020B0604020202020204" pitchFamily="34" charset="0"/>
              </a:rPr>
              <a:t>50+</a:t>
            </a:r>
            <a:r>
              <a:rPr sz="2000" spc="-57" dirty="0">
                <a:latin typeface="Arial" panose="020B0604020202020204" pitchFamily="34" charset="0"/>
                <a:cs typeface="Arial" panose="020B0604020202020204" pitchFamily="34" charset="0"/>
              </a:rPr>
              <a:t> </a:t>
            </a:r>
            <a:r>
              <a:rPr sz="2000" spc="27" dirty="0" err="1">
                <a:latin typeface="Arial" panose="020B0604020202020204" pitchFamily="34" charset="0"/>
                <a:cs typeface="Arial" panose="020B0604020202020204" pitchFamily="34" charset="0"/>
              </a:rPr>
              <a:t>amžiaus</a:t>
            </a:r>
            <a:r>
              <a:rPr sz="2000" spc="27" dirty="0">
                <a:latin typeface="Arial" panose="020B0604020202020204" pitchFamily="34" charset="0"/>
                <a:cs typeface="Arial" panose="020B0604020202020204" pitchFamily="34" charset="0"/>
              </a:rPr>
              <a:t>;</a:t>
            </a:r>
            <a:endParaRPr lang="lt-LT" sz="2000" spc="27" dirty="0">
              <a:latin typeface="Arial" panose="020B0604020202020204" pitchFamily="34" charset="0"/>
              <a:cs typeface="Arial" panose="020B0604020202020204" pitchFamily="34" charset="0"/>
            </a:endParaRPr>
          </a:p>
          <a:p>
            <a:pPr marL="351367" indent="-342900">
              <a:lnSpc>
                <a:spcPct val="150000"/>
              </a:lnSpc>
              <a:buFont typeface="Arial" panose="020B0604020202020204" pitchFamily="34" charset="0"/>
              <a:buChar char="•"/>
            </a:pPr>
            <a:r>
              <a:rPr lang="lt-LT" sz="2000" dirty="0">
                <a:latin typeface="Arial" panose="020B0604020202020204" pitchFamily="34" charset="0"/>
                <a:cs typeface="Arial" panose="020B0604020202020204" pitchFamily="34" charset="0"/>
              </a:rPr>
              <a:t>11% – ilgą laiką nedirbantys;</a:t>
            </a:r>
          </a:p>
          <a:p>
            <a:pPr marL="351367" indent="-342900">
              <a:lnSpc>
                <a:spcPct val="150000"/>
              </a:lnSpc>
              <a:buFont typeface="Arial" panose="020B0604020202020204" pitchFamily="34" charset="0"/>
              <a:buChar char="•"/>
            </a:pPr>
            <a:r>
              <a:rPr lang="lt-LT" sz="2000" dirty="0">
                <a:latin typeface="Arial" panose="020B0604020202020204" pitchFamily="34" charset="0"/>
                <a:cs typeface="Arial" panose="020B0604020202020204" pitchFamily="34" charset="0"/>
              </a:rPr>
              <a:t>32% – neturi kvalifikacijos;</a:t>
            </a:r>
          </a:p>
          <a:p>
            <a:pPr marL="351367" indent="-342900">
              <a:lnSpc>
                <a:spcPct val="150000"/>
              </a:lnSpc>
              <a:buFont typeface="Arial" panose="020B0604020202020204" pitchFamily="34" charset="0"/>
              <a:buChar char="•"/>
            </a:pPr>
            <a:r>
              <a:rPr lang="lt-LT" sz="2000" b="1" dirty="0">
                <a:latin typeface="Arial" panose="020B0604020202020204" pitchFamily="34" charset="0"/>
                <a:cs typeface="Arial" panose="020B0604020202020204" pitchFamily="34" charset="0"/>
              </a:rPr>
              <a:t>6,8% – turi negalią;</a:t>
            </a:r>
          </a:p>
          <a:p>
            <a:pPr marL="351367" indent="-342900">
              <a:lnSpc>
                <a:spcPct val="150000"/>
              </a:lnSpc>
              <a:buFont typeface="Arial" panose="020B0604020202020204" pitchFamily="34" charset="0"/>
              <a:buChar char="•"/>
            </a:pPr>
            <a:r>
              <a:rPr lang="lt-LT" sz="2000" dirty="0">
                <a:latin typeface="Arial" panose="020B0604020202020204" pitchFamily="34" charset="0"/>
                <a:cs typeface="Arial" panose="020B0604020202020204" pitchFamily="34" charset="0"/>
              </a:rPr>
              <a:t>46,1% – gauna NSDI.</a:t>
            </a:r>
            <a:endParaRPr sz="2000" dirty="0">
              <a:latin typeface="Arial" panose="020B0604020202020204" pitchFamily="34" charset="0"/>
              <a:cs typeface="Arial" panose="020B0604020202020204" pitchFamily="34" charset="0"/>
            </a:endParaRPr>
          </a:p>
          <a:p>
            <a:pPr marL="342900" indent="-342900">
              <a:lnSpc>
                <a:spcPct val="150000"/>
              </a:lnSpc>
              <a:spcBef>
                <a:spcPts val="243"/>
              </a:spcBef>
              <a:buFont typeface="Arial" panose="020B0604020202020204" pitchFamily="34" charset="0"/>
              <a:buChar char="•"/>
            </a:pPr>
            <a:endParaRPr sz="2000" b="1" dirty="0">
              <a:latin typeface="Arial" panose="020B0604020202020204" pitchFamily="34" charset="0"/>
              <a:cs typeface="Arial" panose="020B0604020202020204" pitchFamily="34" charset="0"/>
            </a:endParaRPr>
          </a:p>
          <a:p>
            <a:pPr marL="8467" marR="234115"/>
            <a:endParaRPr lang="lt-LT" sz="2000" b="1" dirty="0">
              <a:latin typeface="Arial" panose="020B0604020202020204" pitchFamily="34" charset="0"/>
              <a:cs typeface="Arial" panose="020B0604020202020204" pitchFamily="34" charset="0"/>
            </a:endParaRPr>
          </a:p>
          <a:p>
            <a:pPr marL="8467" marR="234115"/>
            <a:endParaRPr lang="fi-FI" sz="2000" b="1" dirty="0">
              <a:latin typeface="Arial" panose="020B0604020202020204" pitchFamily="34" charset="0"/>
              <a:cs typeface="Arial" panose="020B0604020202020204" pitchFamily="34" charset="0"/>
            </a:endParaRPr>
          </a:p>
          <a:p>
            <a:pPr marL="8467" marR="234115"/>
            <a:endParaRPr lang="lt-LT" sz="1600" b="1" spc="130" dirty="0">
              <a:latin typeface="Arial" panose="020B0604020202020204" pitchFamily="34" charset="0"/>
              <a:cs typeface="Arial" panose="020B0604020202020204" pitchFamily="34" charset="0"/>
            </a:endParaRPr>
          </a:p>
          <a:p>
            <a:pPr marL="8467" marR="234115"/>
            <a:endParaRPr sz="1600" b="1"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A4D49AD-6AC5-4325-8239-08581E7FE4A4}"/>
              </a:ext>
            </a:extLst>
          </p:cNvPr>
          <p:cNvSpPr txBox="1"/>
          <p:nvPr/>
        </p:nvSpPr>
        <p:spPr>
          <a:xfrm>
            <a:off x="5224482" y="4047298"/>
            <a:ext cx="7020232" cy="2246769"/>
          </a:xfrm>
          <a:prstGeom prst="rect">
            <a:avLst/>
          </a:prstGeom>
          <a:noFill/>
        </p:spPr>
        <p:txBody>
          <a:bodyPr wrap="square" rtlCol="0">
            <a:spAutoFit/>
          </a:bodyPr>
          <a:lstStyle/>
          <a:p>
            <a:r>
              <a:rPr lang="lt-LT" sz="2000" b="1" dirty="0"/>
              <a:t>2024 m. </a:t>
            </a:r>
          </a:p>
          <a:p>
            <a:r>
              <a:rPr lang="lt-LT" sz="2000" dirty="0"/>
              <a:t>Užimtumo tarnyboje Palangos m. sav. registravosi </a:t>
            </a:r>
            <a:r>
              <a:rPr lang="lt-LT" sz="2000" b="1" dirty="0"/>
              <a:t>1924 </a:t>
            </a:r>
            <a:r>
              <a:rPr lang="lt-LT" sz="2000" dirty="0"/>
              <a:t>asmenys, iš jų bedarbių – </a:t>
            </a:r>
            <a:r>
              <a:rPr lang="lt-LT" sz="2000" b="1" dirty="0"/>
              <a:t>1749</a:t>
            </a:r>
            <a:r>
              <a:rPr lang="lt-LT" sz="2000" dirty="0"/>
              <a:t>.</a:t>
            </a:r>
          </a:p>
          <a:p>
            <a:endParaRPr lang="lt-LT" sz="2000" dirty="0"/>
          </a:p>
          <a:p>
            <a:r>
              <a:rPr lang="lt-LT" sz="2000" b="1" dirty="0"/>
              <a:t>2025 m. sausio–lapkričio mėn.</a:t>
            </a:r>
          </a:p>
          <a:p>
            <a:r>
              <a:rPr lang="lt-LT" sz="2000" dirty="0"/>
              <a:t>Užimtumo tarnyboje Palangos m. sav. registravosi </a:t>
            </a:r>
            <a:r>
              <a:rPr lang="lt-LT" sz="2000" b="1" dirty="0"/>
              <a:t>1713 </a:t>
            </a:r>
            <a:r>
              <a:rPr lang="lt-LT" sz="2000" dirty="0"/>
              <a:t>asmenų, iš jų bedarbių – </a:t>
            </a:r>
            <a:r>
              <a:rPr lang="lt-LT" sz="2000" b="1" dirty="0"/>
              <a:t>1536.</a:t>
            </a:r>
          </a:p>
        </p:txBody>
      </p:sp>
      <p:pic>
        <p:nvPicPr>
          <p:cNvPr id="9" name="Paveikslėlis 8">
            <a:extLst>
              <a:ext uri="{FF2B5EF4-FFF2-40B4-BE49-F238E27FC236}">
                <a16:creationId xmlns:a16="http://schemas.microsoft.com/office/drawing/2014/main" id="{93626529-0A27-8676-F257-BB898DFAE1E7}"/>
              </a:ext>
            </a:extLst>
          </p:cNvPr>
          <p:cNvPicPr>
            <a:picLocks noChangeAspect="1"/>
          </p:cNvPicPr>
          <p:nvPr/>
        </p:nvPicPr>
        <p:blipFill>
          <a:blip r:embed="rId3"/>
          <a:stretch>
            <a:fillRect/>
          </a:stretch>
        </p:blipFill>
        <p:spPr>
          <a:xfrm>
            <a:off x="11566374" y="265330"/>
            <a:ext cx="353599" cy="627942"/>
          </a:xfrm>
          <a:prstGeom prst="rect">
            <a:avLst/>
          </a:prstGeom>
        </p:spPr>
      </p:pic>
      <p:pic>
        <p:nvPicPr>
          <p:cNvPr id="10" name="Paveikslėlis 9">
            <a:extLst>
              <a:ext uri="{FF2B5EF4-FFF2-40B4-BE49-F238E27FC236}">
                <a16:creationId xmlns:a16="http://schemas.microsoft.com/office/drawing/2014/main" id="{17FF6627-751B-8BBA-D193-33EB2315ED9F}"/>
              </a:ext>
            </a:extLst>
          </p:cNvPr>
          <p:cNvPicPr>
            <a:picLocks noChangeAspect="1"/>
          </p:cNvPicPr>
          <p:nvPr/>
        </p:nvPicPr>
        <p:blipFill>
          <a:blip r:embed="rId4"/>
          <a:stretch>
            <a:fillRect/>
          </a:stretch>
        </p:blipFill>
        <p:spPr>
          <a:xfrm>
            <a:off x="8230584" y="1373461"/>
            <a:ext cx="2840982" cy="2560542"/>
          </a:xfrm>
          <a:prstGeom prst="rect">
            <a:avLst/>
          </a:prstGeom>
        </p:spPr>
      </p:pic>
    </p:spTree>
    <p:extLst>
      <p:ext uri="{BB962C8B-B14F-4D97-AF65-F5344CB8AC3E}">
        <p14:creationId xmlns:p14="http://schemas.microsoft.com/office/powerpoint/2010/main" val="4161089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08FC29B0-D940-A6F3-7530-C8AD6A3E407E}"/>
              </a:ext>
            </a:extLst>
          </p:cNvPr>
          <p:cNvSpPr>
            <a:spLocks noGrp="1"/>
          </p:cNvSpPr>
          <p:nvPr>
            <p:ph type="title"/>
          </p:nvPr>
        </p:nvSpPr>
        <p:spPr>
          <a:xfrm>
            <a:off x="2121761" y="450586"/>
            <a:ext cx="5157020" cy="1368883"/>
          </a:xfrm>
        </p:spPr>
        <p:txBody>
          <a:bodyPr/>
          <a:lstStyle/>
          <a:p>
            <a:pPr algn="ctr"/>
            <a:r>
              <a:rPr lang="lt-LT" dirty="0"/>
              <a:t>Įdarbinimas</a:t>
            </a:r>
          </a:p>
        </p:txBody>
      </p:sp>
      <p:sp>
        <p:nvSpPr>
          <p:cNvPr id="3" name="Turinio vietos rezervavimo ženklas 2">
            <a:extLst>
              <a:ext uri="{FF2B5EF4-FFF2-40B4-BE49-F238E27FC236}">
                <a16:creationId xmlns:a16="http://schemas.microsoft.com/office/drawing/2014/main" id="{A54D397B-8736-CF89-D81F-C0C50E839335}"/>
              </a:ext>
            </a:extLst>
          </p:cNvPr>
          <p:cNvSpPr>
            <a:spLocks noGrp="1"/>
          </p:cNvSpPr>
          <p:nvPr>
            <p:ph idx="1"/>
          </p:nvPr>
        </p:nvSpPr>
        <p:spPr>
          <a:xfrm>
            <a:off x="898071" y="2153766"/>
            <a:ext cx="10395858" cy="4313917"/>
          </a:xfrm>
        </p:spPr>
        <p:txBody>
          <a:bodyPr>
            <a:normAutofit fontScale="85000" lnSpcReduction="20000"/>
          </a:bodyPr>
          <a:lstStyle/>
          <a:p>
            <a:r>
              <a:rPr lang="lt-LT" b="1" dirty="0"/>
              <a:t>2024 m. Palangos m. sav. įsidarbino 1418 asmenų (1180 neterminuotai, 238 terminuotai). </a:t>
            </a:r>
          </a:p>
          <a:p>
            <a:pPr marL="0" indent="0">
              <a:buNone/>
            </a:pPr>
            <a:r>
              <a:rPr lang="lt-LT" dirty="0"/>
              <a:t>Daugiausiai įsidarbino biurų, viešbučių ir kitų įstaigų valytojais, kambarinėmis ir pagalbininkais, parduotuvių pardavėjais, virėjais, padavėjais, barmenais, virtuvės pagalbininkais, sunkiasvorių sunkvežimių ir krovinių transporto priemonių vairuotojais, pagalbiniais darbininkais.</a:t>
            </a:r>
          </a:p>
          <a:p>
            <a:endParaRPr lang="lt-LT" dirty="0"/>
          </a:p>
          <a:p>
            <a:r>
              <a:rPr lang="lt-LT" b="1" dirty="0"/>
              <a:t>2025 m. sausio–lapkričio mėn. Palangos m. sav. įsidarbino 1393 asmenys (1204 neterminuotai, 189 terminuotai).</a:t>
            </a:r>
          </a:p>
          <a:p>
            <a:pPr marL="0" indent="0">
              <a:buNone/>
            </a:pPr>
            <a:r>
              <a:rPr lang="lt-LT" dirty="0"/>
              <a:t>Daugiausiai įsidarbino parduotuvių pardavėjais, virėjais, biurų, viešbučių ir kitų įstaigų valytojais, kambarinėmis ir pagalbininkais, pagalbiniais darbininkais, barmenais, virtuvės pagalbininkais, reklamos, rinkodaros ir pardavimo specialistais, padavėjais.</a:t>
            </a:r>
          </a:p>
          <a:p>
            <a:endParaRPr lang="lt-LT" dirty="0"/>
          </a:p>
          <a:p>
            <a:endParaRPr lang="lt-LT" dirty="0"/>
          </a:p>
        </p:txBody>
      </p:sp>
      <p:pic>
        <p:nvPicPr>
          <p:cNvPr id="4" name="Paveikslėlis 3">
            <a:extLst>
              <a:ext uri="{FF2B5EF4-FFF2-40B4-BE49-F238E27FC236}">
                <a16:creationId xmlns:a16="http://schemas.microsoft.com/office/drawing/2014/main" id="{4B0F198E-99F0-E7FA-3CC2-FDD17B93DBB6}"/>
              </a:ext>
            </a:extLst>
          </p:cNvPr>
          <p:cNvPicPr>
            <a:picLocks noChangeAspect="1"/>
          </p:cNvPicPr>
          <p:nvPr/>
        </p:nvPicPr>
        <p:blipFill>
          <a:blip r:embed="rId2"/>
          <a:stretch>
            <a:fillRect/>
          </a:stretch>
        </p:blipFill>
        <p:spPr>
          <a:xfrm>
            <a:off x="6345843" y="116289"/>
            <a:ext cx="2458636" cy="1565067"/>
          </a:xfrm>
          <a:prstGeom prst="rect">
            <a:avLst/>
          </a:prstGeom>
        </p:spPr>
      </p:pic>
      <p:pic>
        <p:nvPicPr>
          <p:cNvPr id="5" name="Paveikslėlis 4">
            <a:extLst>
              <a:ext uri="{FF2B5EF4-FFF2-40B4-BE49-F238E27FC236}">
                <a16:creationId xmlns:a16="http://schemas.microsoft.com/office/drawing/2014/main" id="{EBAD6683-0E5F-AFEA-F52F-C58E6C3C6870}"/>
              </a:ext>
            </a:extLst>
          </p:cNvPr>
          <p:cNvPicPr>
            <a:picLocks noChangeAspect="1"/>
          </p:cNvPicPr>
          <p:nvPr/>
        </p:nvPicPr>
        <p:blipFill>
          <a:blip r:embed="rId3"/>
          <a:stretch>
            <a:fillRect/>
          </a:stretch>
        </p:blipFill>
        <p:spPr>
          <a:xfrm>
            <a:off x="11509269" y="365125"/>
            <a:ext cx="353599" cy="627942"/>
          </a:xfrm>
          <a:prstGeom prst="rect">
            <a:avLst/>
          </a:prstGeom>
        </p:spPr>
      </p:pic>
    </p:spTree>
    <p:extLst>
      <p:ext uri="{BB962C8B-B14F-4D97-AF65-F5344CB8AC3E}">
        <p14:creationId xmlns:p14="http://schemas.microsoft.com/office/powerpoint/2010/main" val="2716013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FBA38-FAA0-72D7-5ACB-D3DC00AAFE6D}"/>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55ED5A43-C854-05BC-D182-71CC91CDD6D6}"/>
              </a:ext>
            </a:extLst>
          </p:cNvPr>
          <p:cNvSpPr txBox="1">
            <a:spLocks noGrp="1"/>
          </p:cNvSpPr>
          <p:nvPr>
            <p:ph type="title"/>
          </p:nvPr>
        </p:nvSpPr>
        <p:spPr>
          <a:xfrm>
            <a:off x="807350" y="165361"/>
            <a:ext cx="8507861" cy="1127239"/>
          </a:xfrm>
          <a:prstGeom prst="rect">
            <a:avLst/>
          </a:prstGeom>
        </p:spPr>
        <p:txBody>
          <a:bodyPr vert="horz" wrap="square" lIns="0" tIns="8043" rIns="0" bIns="0" rtlCol="0" anchor="ctr">
            <a:spAutoFit/>
          </a:bodyPr>
          <a:lstStyle/>
          <a:p>
            <a:pPr marL="8467" marR="3387" algn="ctr">
              <a:lnSpc>
                <a:spcPct val="100000"/>
              </a:lnSpc>
              <a:spcBef>
                <a:spcPts val="63"/>
              </a:spcBef>
            </a:pPr>
            <a:r>
              <a:rPr sz="3600" spc="-150" dirty="0" err="1">
                <a:solidFill>
                  <a:srgbClr val="000000"/>
                </a:solidFill>
                <a:latin typeface="Arial" panose="020B0604020202020204" pitchFamily="34" charset="0"/>
                <a:cs typeface="Arial" panose="020B0604020202020204" pitchFamily="34" charset="0"/>
              </a:rPr>
              <a:t>Užimtumo</a:t>
            </a:r>
            <a:r>
              <a:rPr sz="3600" spc="-150" dirty="0">
                <a:solidFill>
                  <a:srgbClr val="000000"/>
                </a:solidFill>
                <a:latin typeface="Arial" panose="020B0604020202020204" pitchFamily="34" charset="0"/>
                <a:cs typeface="Arial" panose="020B0604020202020204" pitchFamily="34" charset="0"/>
              </a:rPr>
              <a:t> tarnyboje </a:t>
            </a:r>
            <a:r>
              <a:rPr sz="3600" spc="-150" dirty="0" err="1">
                <a:solidFill>
                  <a:srgbClr val="000000"/>
                </a:solidFill>
                <a:latin typeface="Arial" panose="020B0604020202020204" pitchFamily="34" charset="0"/>
                <a:cs typeface="Arial" panose="020B0604020202020204" pitchFamily="34" charset="0"/>
              </a:rPr>
              <a:t>registruotų</a:t>
            </a:r>
            <a:r>
              <a:rPr sz="3600" spc="-150" dirty="0">
                <a:solidFill>
                  <a:srgbClr val="000000"/>
                </a:solidFill>
                <a:latin typeface="Arial" panose="020B0604020202020204" pitchFamily="34" charset="0"/>
                <a:cs typeface="Arial" panose="020B0604020202020204" pitchFamily="34" charset="0"/>
              </a:rPr>
              <a:t> </a:t>
            </a:r>
            <a:r>
              <a:rPr lang="lt-LT" sz="3600" spc="-150" dirty="0">
                <a:solidFill>
                  <a:srgbClr val="000000"/>
                </a:solidFill>
                <a:latin typeface="Arial" panose="020B0604020202020204" pitchFamily="34" charset="0"/>
                <a:cs typeface="Arial" panose="020B0604020202020204" pitchFamily="34" charset="0"/>
              </a:rPr>
              <a:t>Palangos m. sav. asmenų su negalia portretas</a:t>
            </a:r>
            <a:endParaRPr sz="3600" spc="-150" dirty="0">
              <a:latin typeface="Arial" panose="020B0604020202020204" pitchFamily="34" charset="0"/>
              <a:cs typeface="Arial" panose="020B0604020202020204" pitchFamily="34" charset="0"/>
            </a:endParaRPr>
          </a:p>
        </p:txBody>
      </p:sp>
      <p:sp>
        <p:nvSpPr>
          <p:cNvPr id="4" name="object 4">
            <a:extLst>
              <a:ext uri="{FF2B5EF4-FFF2-40B4-BE49-F238E27FC236}">
                <a16:creationId xmlns:a16="http://schemas.microsoft.com/office/drawing/2014/main" id="{6EE46272-1DC0-6605-03D6-08311A1F97E1}"/>
              </a:ext>
            </a:extLst>
          </p:cNvPr>
          <p:cNvSpPr txBox="1"/>
          <p:nvPr/>
        </p:nvSpPr>
        <p:spPr>
          <a:xfrm>
            <a:off x="371860" y="1715729"/>
            <a:ext cx="5724140" cy="5047536"/>
          </a:xfrm>
          <a:prstGeom prst="rect">
            <a:avLst/>
          </a:prstGeom>
        </p:spPr>
        <p:txBody>
          <a:bodyPr vert="horz" wrap="square" lIns="0" tIns="20320" rIns="0" bIns="0" rtlCol="0">
            <a:spAutoFit/>
          </a:bodyPr>
          <a:lstStyle/>
          <a:p>
            <a:pPr marL="8467" marR="154101">
              <a:spcBef>
                <a:spcPts val="160"/>
              </a:spcBef>
            </a:pPr>
            <a:r>
              <a:rPr lang="lt-LT" sz="2000" spc="60" dirty="0">
                <a:latin typeface="Arial" panose="020B0604020202020204" pitchFamily="34" charset="0"/>
                <a:cs typeface="Arial" panose="020B0604020202020204" pitchFamily="34" charset="0"/>
              </a:rPr>
              <a:t>2025-12-01 </a:t>
            </a:r>
            <a:r>
              <a:rPr sz="2000" spc="33" dirty="0" err="1">
                <a:latin typeface="Arial" panose="020B0604020202020204" pitchFamily="34" charset="0"/>
                <a:cs typeface="Arial" panose="020B0604020202020204" pitchFamily="34" charset="0"/>
              </a:rPr>
              <a:t>registruot</a:t>
            </a:r>
            <a:r>
              <a:rPr lang="lt-LT" sz="2000" spc="33" dirty="0">
                <a:latin typeface="Arial" panose="020B0604020202020204" pitchFamily="34" charset="0"/>
                <a:cs typeface="Arial" panose="020B0604020202020204" pitchFamily="34" charset="0"/>
              </a:rPr>
              <a:t>i</a:t>
            </a:r>
            <a:r>
              <a:rPr sz="2000" spc="-20" dirty="0">
                <a:latin typeface="Arial" panose="020B0604020202020204" pitchFamily="34" charset="0"/>
                <a:cs typeface="Arial" panose="020B0604020202020204" pitchFamily="34" charset="0"/>
              </a:rPr>
              <a:t> </a:t>
            </a:r>
            <a:r>
              <a:rPr lang="lt-LT" sz="2000" b="1" spc="150" dirty="0">
                <a:latin typeface="Arial" panose="020B0604020202020204" pitchFamily="34" charset="0"/>
                <a:cs typeface="Arial" panose="020B0604020202020204" pitchFamily="34" charset="0"/>
              </a:rPr>
              <a:t>87 </a:t>
            </a:r>
            <a:r>
              <a:rPr lang="lt-LT" sz="2000" spc="150" dirty="0">
                <a:latin typeface="Arial" panose="020B0604020202020204" pitchFamily="34" charset="0"/>
                <a:cs typeface="Arial" panose="020B0604020202020204" pitchFamily="34" charset="0"/>
              </a:rPr>
              <a:t>asmenys su negalia. </a:t>
            </a:r>
            <a:r>
              <a:rPr lang="lt-LT" sz="2000" b="1" spc="150" dirty="0">
                <a:latin typeface="Arial" panose="020B0604020202020204" pitchFamily="34" charset="0"/>
                <a:cs typeface="Arial" panose="020B0604020202020204" pitchFamily="34" charset="0"/>
              </a:rPr>
              <a:t>64</a:t>
            </a:r>
            <a:r>
              <a:rPr lang="lt-LT" sz="2000" spc="150" dirty="0">
                <a:latin typeface="Arial" panose="020B0604020202020204" pitchFamily="34" charset="0"/>
                <a:cs typeface="Arial" panose="020B0604020202020204" pitchFamily="34" charset="0"/>
              </a:rPr>
              <a:t> asmenys registruoti bedarbio statusu. </a:t>
            </a:r>
            <a:endParaRPr lang="en-US" sz="2000" spc="150" dirty="0">
              <a:latin typeface="Arial" panose="020B0604020202020204" pitchFamily="34" charset="0"/>
              <a:cs typeface="Arial" panose="020B0604020202020204" pitchFamily="34" charset="0"/>
            </a:endParaRPr>
          </a:p>
          <a:p>
            <a:pPr marL="8467" marR="154101">
              <a:spcBef>
                <a:spcPts val="160"/>
              </a:spcBef>
            </a:pPr>
            <a:r>
              <a:rPr lang="lt-LT" sz="2000" b="1" spc="150" dirty="0">
                <a:latin typeface="Arial" panose="020B0604020202020204" pitchFamily="34" charset="0"/>
                <a:cs typeface="Arial" panose="020B0604020202020204" pitchFamily="34" charset="0"/>
              </a:rPr>
              <a:t>10</a:t>
            </a:r>
            <a:r>
              <a:rPr lang="lt-LT" sz="2000" spc="150" dirty="0">
                <a:latin typeface="Arial" panose="020B0604020202020204" pitchFamily="34" charset="0"/>
                <a:cs typeface="Arial" panose="020B0604020202020204" pitchFamily="34" charset="0"/>
              </a:rPr>
              <a:t> asmenų registruoti darbo rinkai besirengiančio asmens statusu. </a:t>
            </a:r>
            <a:endParaRPr lang="en-US" sz="2000" spc="150" dirty="0">
              <a:latin typeface="Arial" panose="020B0604020202020204" pitchFamily="34" charset="0"/>
              <a:cs typeface="Arial" panose="020B0604020202020204" pitchFamily="34" charset="0"/>
            </a:endParaRPr>
          </a:p>
          <a:p>
            <a:pPr marL="8467" marR="154101">
              <a:spcBef>
                <a:spcPts val="160"/>
              </a:spcBef>
            </a:pPr>
            <a:r>
              <a:rPr lang="en-US" sz="2000" b="1" spc="150" dirty="0">
                <a:latin typeface="Arial" panose="020B0604020202020204" pitchFamily="34" charset="0"/>
                <a:cs typeface="Arial" panose="020B0604020202020204" pitchFamily="34" charset="0"/>
              </a:rPr>
              <a:t>13</a:t>
            </a:r>
            <a:r>
              <a:rPr lang="en-US" sz="2000" spc="150" dirty="0">
                <a:latin typeface="Arial" panose="020B0604020202020204" pitchFamily="34" charset="0"/>
                <a:cs typeface="Arial" panose="020B0604020202020204" pitchFamily="34" charset="0"/>
              </a:rPr>
              <a:t> – LU </a:t>
            </a:r>
            <a:r>
              <a:rPr lang="en-US" sz="2000" spc="150" dirty="0" err="1">
                <a:latin typeface="Arial" panose="020B0604020202020204" pitchFamily="34" charset="0"/>
                <a:cs typeface="Arial" panose="020B0604020202020204" pitchFamily="34" charset="0"/>
              </a:rPr>
              <a:t>dalyviai</a:t>
            </a:r>
            <a:r>
              <a:rPr lang="en-US" sz="2000" spc="150" dirty="0">
                <a:latin typeface="Arial" panose="020B0604020202020204" pitchFamily="34" charset="0"/>
                <a:cs typeface="Arial" panose="020B0604020202020204" pitchFamily="34" charset="0"/>
              </a:rPr>
              <a:t>, </a:t>
            </a:r>
            <a:r>
              <a:rPr lang="lt-LT" sz="2000" spc="150" dirty="0">
                <a:latin typeface="Arial" panose="020B0604020202020204" pitchFamily="34" charset="0"/>
                <a:cs typeface="Arial" panose="020B0604020202020204" pitchFamily="34" charset="0"/>
              </a:rPr>
              <a:t>užimti asmenys.</a:t>
            </a:r>
            <a:endParaRPr lang="lt-LT" sz="2000" spc="67" dirty="0">
              <a:latin typeface="Arial" panose="020B0604020202020204" pitchFamily="34" charset="0"/>
              <a:cs typeface="Arial" panose="020B0604020202020204" pitchFamily="34" charset="0"/>
            </a:endParaRPr>
          </a:p>
          <a:p>
            <a:pPr marL="8467" marR="154101">
              <a:spcBef>
                <a:spcPts val="160"/>
              </a:spcBef>
            </a:pPr>
            <a:endParaRPr lang="lt-LT" sz="2000" b="1" dirty="0">
              <a:latin typeface="Arial" panose="020B0604020202020204" pitchFamily="34" charset="0"/>
              <a:cs typeface="Arial" panose="020B0604020202020204" pitchFamily="34" charset="0"/>
            </a:endParaRPr>
          </a:p>
          <a:p>
            <a:pPr marL="8467" marR="154101">
              <a:spcBef>
                <a:spcPts val="160"/>
              </a:spcBef>
            </a:pPr>
            <a:r>
              <a:rPr lang="lt-LT" sz="2000" b="1" dirty="0">
                <a:latin typeface="Arial" panose="020B0604020202020204" pitchFamily="34" charset="0"/>
                <a:cs typeface="Arial" panose="020B0604020202020204" pitchFamily="34" charset="0"/>
              </a:rPr>
              <a:t>Bedarbių su negalia portretas:</a:t>
            </a:r>
            <a:endParaRPr sz="2000" b="1" dirty="0">
              <a:latin typeface="Arial" panose="020B0604020202020204" pitchFamily="34" charset="0"/>
              <a:cs typeface="Arial" panose="020B0604020202020204" pitchFamily="34" charset="0"/>
            </a:endParaRPr>
          </a:p>
          <a:p>
            <a:pPr marL="8467"/>
            <a:r>
              <a:rPr lang="lt-LT" sz="2000" dirty="0">
                <a:latin typeface="Arial" panose="020B0604020202020204" pitchFamily="34" charset="0"/>
                <a:cs typeface="Arial" panose="020B0604020202020204" pitchFamily="34" charset="0"/>
              </a:rPr>
              <a:t>47</a:t>
            </a:r>
            <a:r>
              <a:rPr sz="2000" dirty="0">
                <a:latin typeface="Arial" panose="020B0604020202020204" pitchFamily="34" charset="0"/>
                <a:cs typeface="Arial" panose="020B0604020202020204" pitchFamily="34" charset="0"/>
              </a:rPr>
              <a:t>%</a:t>
            </a:r>
            <a:r>
              <a:rPr sz="2000" spc="-73"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t>
            </a:r>
            <a:r>
              <a:rPr sz="2000" spc="-63" dirty="0">
                <a:latin typeface="Arial" panose="020B0604020202020204" pitchFamily="34" charset="0"/>
                <a:cs typeface="Arial" panose="020B0604020202020204" pitchFamily="34" charset="0"/>
              </a:rPr>
              <a:t> </a:t>
            </a:r>
            <a:r>
              <a:rPr sz="2000" spc="47" dirty="0" err="1">
                <a:latin typeface="Arial" panose="020B0604020202020204" pitchFamily="34" charset="0"/>
                <a:cs typeface="Arial" panose="020B0604020202020204" pitchFamily="34" charset="0"/>
              </a:rPr>
              <a:t>moterys</a:t>
            </a:r>
            <a:r>
              <a:rPr sz="2000" spc="47" dirty="0">
                <a:latin typeface="Arial" panose="020B0604020202020204" pitchFamily="34" charset="0"/>
                <a:cs typeface="Arial" panose="020B0604020202020204" pitchFamily="34" charset="0"/>
              </a:rPr>
              <a:t>;</a:t>
            </a:r>
            <a:endParaRPr lang="lt-LT" sz="2000" spc="47" dirty="0">
              <a:latin typeface="Arial" panose="020B0604020202020204" pitchFamily="34" charset="0"/>
              <a:cs typeface="Arial" panose="020B0604020202020204" pitchFamily="34" charset="0"/>
            </a:endParaRPr>
          </a:p>
          <a:p>
            <a:pPr marL="8467"/>
            <a:r>
              <a:rPr lang="lt-LT" sz="2000" spc="47" dirty="0">
                <a:latin typeface="Arial" panose="020B0604020202020204" pitchFamily="34" charset="0"/>
                <a:cs typeface="Arial" panose="020B0604020202020204" pitchFamily="34" charset="0"/>
              </a:rPr>
              <a:t>53</a:t>
            </a:r>
            <a:r>
              <a:rPr lang="en-US" sz="2000" spc="47" dirty="0">
                <a:latin typeface="Arial" panose="020B0604020202020204" pitchFamily="34" charset="0"/>
                <a:cs typeface="Arial" panose="020B0604020202020204" pitchFamily="34" charset="0"/>
              </a:rPr>
              <a:t>% - </a:t>
            </a:r>
            <a:r>
              <a:rPr lang="en-US" sz="2000" spc="47" dirty="0" err="1">
                <a:latin typeface="Arial" panose="020B0604020202020204" pitchFamily="34" charset="0"/>
                <a:cs typeface="Arial" panose="020B0604020202020204" pitchFamily="34" charset="0"/>
              </a:rPr>
              <a:t>vyrai</a:t>
            </a:r>
            <a:r>
              <a:rPr lang="en-US" sz="2000" spc="47" dirty="0">
                <a:latin typeface="Arial" panose="020B0604020202020204" pitchFamily="34" charset="0"/>
                <a:cs typeface="Arial" panose="020B0604020202020204" pitchFamily="34" charset="0"/>
              </a:rPr>
              <a:t>;</a:t>
            </a:r>
            <a:endParaRPr sz="2000" dirty="0">
              <a:latin typeface="Arial" panose="020B0604020202020204" pitchFamily="34" charset="0"/>
              <a:cs typeface="Arial" panose="020B0604020202020204" pitchFamily="34" charset="0"/>
            </a:endParaRPr>
          </a:p>
          <a:p>
            <a:pPr marL="8467"/>
            <a:r>
              <a:rPr lang="lt-LT" sz="2000" spc="-130" dirty="0">
                <a:latin typeface="Arial" panose="020B0604020202020204" pitchFamily="34" charset="0"/>
                <a:cs typeface="Arial" panose="020B0604020202020204" pitchFamily="34" charset="0"/>
              </a:rPr>
              <a:t>3</a:t>
            </a:r>
            <a:r>
              <a:rPr sz="2000" spc="-130" dirty="0">
                <a:latin typeface="Arial" panose="020B0604020202020204" pitchFamily="34" charset="0"/>
                <a:cs typeface="Arial" panose="020B0604020202020204" pitchFamily="34" charset="0"/>
              </a:rPr>
              <a:t>%</a:t>
            </a:r>
            <a:r>
              <a:rPr sz="2000" spc="-47"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t>
            </a:r>
            <a:r>
              <a:rPr sz="2000" spc="-43" dirty="0">
                <a:latin typeface="Arial" panose="020B0604020202020204" pitchFamily="34" charset="0"/>
                <a:cs typeface="Arial" panose="020B0604020202020204" pitchFamily="34" charset="0"/>
              </a:rPr>
              <a:t> </a:t>
            </a:r>
            <a:r>
              <a:rPr sz="2000" spc="-33" dirty="0">
                <a:latin typeface="Arial" panose="020B0604020202020204" pitchFamily="34" charset="0"/>
                <a:cs typeface="Arial" panose="020B0604020202020204" pitchFamily="34" charset="0"/>
              </a:rPr>
              <a:t>19-</a:t>
            </a:r>
            <a:r>
              <a:rPr sz="2000" spc="147" dirty="0">
                <a:latin typeface="Arial" panose="020B0604020202020204" pitchFamily="34" charset="0"/>
                <a:cs typeface="Arial" panose="020B0604020202020204" pitchFamily="34" charset="0"/>
              </a:rPr>
              <a:t>29</a:t>
            </a:r>
            <a:r>
              <a:rPr sz="2000" spc="-43"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m.</a:t>
            </a:r>
            <a:r>
              <a:rPr sz="2000" spc="-40" dirty="0">
                <a:latin typeface="Arial" panose="020B0604020202020204" pitchFamily="34" charset="0"/>
                <a:cs typeface="Arial" panose="020B0604020202020204" pitchFamily="34" charset="0"/>
              </a:rPr>
              <a:t> </a:t>
            </a:r>
            <a:r>
              <a:rPr sz="2000" spc="-7" dirty="0" err="1">
                <a:latin typeface="Arial" panose="020B0604020202020204" pitchFamily="34" charset="0"/>
                <a:cs typeface="Arial" panose="020B0604020202020204" pitchFamily="34" charset="0"/>
              </a:rPr>
              <a:t>jaunimas</a:t>
            </a:r>
            <a:r>
              <a:rPr sz="2000" spc="-7" dirty="0">
                <a:latin typeface="Arial" panose="020B0604020202020204" pitchFamily="34" charset="0"/>
                <a:cs typeface="Arial" panose="020B0604020202020204" pitchFamily="34" charset="0"/>
              </a:rPr>
              <a:t>;</a:t>
            </a:r>
            <a:endParaRPr lang="lt-LT" sz="2000" spc="-7" dirty="0">
              <a:latin typeface="Arial" panose="020B0604020202020204" pitchFamily="34" charset="0"/>
              <a:cs typeface="Arial" panose="020B0604020202020204" pitchFamily="34" charset="0"/>
            </a:endParaRPr>
          </a:p>
          <a:p>
            <a:pPr marL="8467"/>
            <a:r>
              <a:rPr lang="lt-LT" sz="2000" dirty="0">
                <a:latin typeface="Arial" panose="020B0604020202020204" pitchFamily="34" charset="0"/>
                <a:cs typeface="Arial" panose="020B0604020202020204" pitchFamily="34" charset="0"/>
              </a:rPr>
              <a:t>27,3%</a:t>
            </a:r>
            <a:r>
              <a:rPr lang="lt-LT" sz="2000" spc="-57" dirty="0">
                <a:latin typeface="Arial" panose="020B0604020202020204" pitchFamily="34" charset="0"/>
                <a:cs typeface="Arial" panose="020B0604020202020204" pitchFamily="34" charset="0"/>
              </a:rPr>
              <a:t> </a:t>
            </a:r>
            <a:r>
              <a:rPr lang="lt-LT" sz="2000" dirty="0">
                <a:latin typeface="Arial" panose="020B0604020202020204" pitchFamily="34" charset="0"/>
                <a:cs typeface="Arial" panose="020B0604020202020204" pitchFamily="34" charset="0"/>
              </a:rPr>
              <a:t>–</a:t>
            </a:r>
            <a:r>
              <a:rPr lang="lt-LT" sz="2000" spc="-57" dirty="0">
                <a:latin typeface="Arial" panose="020B0604020202020204" pitchFamily="34" charset="0"/>
                <a:cs typeface="Arial" panose="020B0604020202020204" pitchFamily="34" charset="0"/>
              </a:rPr>
              <a:t> </a:t>
            </a:r>
            <a:r>
              <a:rPr lang="lt-LT" sz="2000" spc="47" dirty="0">
                <a:latin typeface="Arial" panose="020B0604020202020204" pitchFamily="34" charset="0"/>
                <a:cs typeface="Arial" panose="020B0604020202020204" pitchFamily="34" charset="0"/>
              </a:rPr>
              <a:t>30-49 m.</a:t>
            </a:r>
            <a:r>
              <a:rPr lang="lt-LT" sz="2000" spc="-57" dirty="0">
                <a:latin typeface="Arial" panose="020B0604020202020204" pitchFamily="34" charset="0"/>
                <a:cs typeface="Arial" panose="020B0604020202020204" pitchFamily="34" charset="0"/>
              </a:rPr>
              <a:t> </a:t>
            </a:r>
            <a:r>
              <a:rPr lang="lt-LT" sz="2000" spc="27" dirty="0">
                <a:latin typeface="Arial" panose="020B0604020202020204" pitchFamily="34" charset="0"/>
                <a:cs typeface="Arial" panose="020B0604020202020204" pitchFamily="34" charset="0"/>
              </a:rPr>
              <a:t>amžiaus;</a:t>
            </a:r>
            <a:endParaRPr lang="lt-LT" sz="2000" dirty="0">
              <a:latin typeface="Arial" panose="020B0604020202020204" pitchFamily="34" charset="0"/>
              <a:cs typeface="Arial" panose="020B0604020202020204" pitchFamily="34" charset="0"/>
            </a:endParaRPr>
          </a:p>
          <a:p>
            <a:pPr marL="8467"/>
            <a:r>
              <a:rPr lang="lt-LT" sz="2000" dirty="0">
                <a:latin typeface="Arial" panose="020B0604020202020204" pitchFamily="34" charset="0"/>
                <a:cs typeface="Arial" panose="020B0604020202020204" pitchFamily="34" charset="0"/>
              </a:rPr>
              <a:t>69,7%</a:t>
            </a:r>
            <a:r>
              <a:rPr lang="lt-LT" sz="2000" spc="-57" dirty="0">
                <a:latin typeface="Arial" panose="020B0604020202020204" pitchFamily="34" charset="0"/>
                <a:cs typeface="Arial" panose="020B0604020202020204" pitchFamily="34" charset="0"/>
              </a:rPr>
              <a:t> </a:t>
            </a:r>
            <a:r>
              <a:rPr lang="lt-LT" sz="2000" dirty="0">
                <a:latin typeface="Arial" panose="020B0604020202020204" pitchFamily="34" charset="0"/>
                <a:cs typeface="Arial" panose="020B0604020202020204" pitchFamily="34" charset="0"/>
              </a:rPr>
              <a:t>–</a:t>
            </a:r>
            <a:r>
              <a:rPr lang="lt-LT" sz="2000" spc="-57" dirty="0">
                <a:latin typeface="Arial" panose="020B0604020202020204" pitchFamily="34" charset="0"/>
                <a:cs typeface="Arial" panose="020B0604020202020204" pitchFamily="34" charset="0"/>
              </a:rPr>
              <a:t> </a:t>
            </a:r>
            <a:r>
              <a:rPr lang="lt-LT" sz="2000" spc="47" dirty="0">
                <a:latin typeface="Arial" panose="020B0604020202020204" pitchFamily="34" charset="0"/>
                <a:cs typeface="Arial" panose="020B0604020202020204" pitchFamily="34" charset="0"/>
              </a:rPr>
              <a:t>50+</a:t>
            </a:r>
            <a:r>
              <a:rPr lang="lt-LT" sz="2000" spc="-57" dirty="0">
                <a:latin typeface="Arial" panose="020B0604020202020204" pitchFamily="34" charset="0"/>
                <a:cs typeface="Arial" panose="020B0604020202020204" pitchFamily="34" charset="0"/>
              </a:rPr>
              <a:t> </a:t>
            </a:r>
            <a:r>
              <a:rPr lang="lt-LT" sz="2000" spc="27" dirty="0">
                <a:latin typeface="Arial" panose="020B0604020202020204" pitchFamily="34" charset="0"/>
                <a:cs typeface="Arial" panose="020B0604020202020204" pitchFamily="34" charset="0"/>
              </a:rPr>
              <a:t>amžiaus;</a:t>
            </a:r>
          </a:p>
          <a:p>
            <a:pPr marL="8467"/>
            <a:r>
              <a:rPr lang="lt-LT" sz="2000" dirty="0">
                <a:latin typeface="Arial" panose="020B0604020202020204" pitchFamily="34" charset="0"/>
                <a:cs typeface="Arial" panose="020B0604020202020204" pitchFamily="34" charset="0"/>
              </a:rPr>
              <a:t>25,8% – neturi kvalifikacijos;</a:t>
            </a:r>
          </a:p>
          <a:p>
            <a:pPr marL="8467"/>
            <a:r>
              <a:rPr lang="lt-LT" sz="2000" dirty="0">
                <a:latin typeface="Arial" panose="020B0604020202020204" pitchFamily="34" charset="0"/>
                <a:cs typeface="Arial" panose="020B0604020202020204" pitchFamily="34" charset="0"/>
              </a:rPr>
              <a:t>21,2% – ilgalaikiai bedarbiai;</a:t>
            </a:r>
          </a:p>
          <a:p>
            <a:pPr marL="8467"/>
            <a:r>
              <a:rPr lang="lt-LT" sz="2000" dirty="0">
                <a:latin typeface="Arial" panose="020B0604020202020204" pitchFamily="34" charset="0"/>
                <a:cs typeface="Arial" panose="020B0604020202020204" pitchFamily="34" charset="0"/>
              </a:rPr>
              <a:t>66,7% – gauna NSDI.</a:t>
            </a:r>
          </a:p>
        </p:txBody>
      </p:sp>
      <p:sp>
        <p:nvSpPr>
          <p:cNvPr id="7" name="object 4">
            <a:extLst>
              <a:ext uri="{FF2B5EF4-FFF2-40B4-BE49-F238E27FC236}">
                <a16:creationId xmlns:a16="http://schemas.microsoft.com/office/drawing/2014/main" id="{5F080D39-EB57-5FCE-1176-19A9D2F08F06}"/>
              </a:ext>
            </a:extLst>
          </p:cNvPr>
          <p:cNvSpPr txBox="1"/>
          <p:nvPr/>
        </p:nvSpPr>
        <p:spPr>
          <a:xfrm>
            <a:off x="5805848" y="3806547"/>
            <a:ext cx="5565058" cy="3508653"/>
          </a:xfrm>
          <a:prstGeom prst="rect">
            <a:avLst/>
          </a:prstGeom>
        </p:spPr>
        <p:txBody>
          <a:bodyPr vert="horz" wrap="square" lIns="0" tIns="20320" rIns="0" bIns="0" rtlCol="0">
            <a:spAutoFit/>
          </a:bodyPr>
          <a:lstStyle/>
          <a:p>
            <a:pPr marL="8467" marR="154101">
              <a:spcBef>
                <a:spcPts val="160"/>
              </a:spcBef>
            </a:pPr>
            <a:r>
              <a:rPr lang="lt-LT" sz="2000" spc="60" dirty="0">
                <a:latin typeface="Arial" panose="020B0604020202020204" pitchFamily="34" charset="0"/>
                <a:cs typeface="Arial" panose="020B0604020202020204" pitchFamily="34" charset="0"/>
              </a:rPr>
              <a:t>2024 m. Palangos m. sav. įsidarbino 39 asmenys su negalia.</a:t>
            </a:r>
          </a:p>
          <a:p>
            <a:pPr marL="8467" marR="154101">
              <a:spcBef>
                <a:spcPts val="160"/>
              </a:spcBef>
            </a:pPr>
            <a:r>
              <a:rPr lang="lt-LT" sz="2000" spc="60" dirty="0">
                <a:latin typeface="Arial" panose="020B0604020202020204" pitchFamily="34" charset="0"/>
                <a:cs typeface="Arial" panose="020B0604020202020204" pitchFamily="34" charset="0"/>
              </a:rPr>
              <a:t>2025 m. sausio–lapkričio mėn. įsidarbino 47 asmenys su negalia.</a:t>
            </a:r>
          </a:p>
          <a:p>
            <a:pPr marL="8467" marR="154101">
              <a:spcBef>
                <a:spcPts val="160"/>
              </a:spcBef>
            </a:pPr>
            <a:endParaRPr lang="lt-LT" sz="2000" b="1" spc="60" dirty="0">
              <a:latin typeface="Arial" panose="020B0604020202020204" pitchFamily="34" charset="0"/>
              <a:cs typeface="Arial" panose="020B0604020202020204" pitchFamily="34" charset="0"/>
            </a:endParaRPr>
          </a:p>
          <a:p>
            <a:r>
              <a:rPr lang="lt-LT" sz="2000" dirty="0">
                <a:latin typeface="Arial" panose="020B0604020202020204" pitchFamily="34" charset="0"/>
                <a:cs typeface="Arial" panose="020B0604020202020204" pitchFamily="34" charset="0"/>
              </a:rPr>
              <a:t>2025-12-01 registruoti:</a:t>
            </a:r>
          </a:p>
          <a:p>
            <a:r>
              <a:rPr lang="lt-LT" sz="2000" dirty="0">
                <a:latin typeface="Arial" panose="020B0604020202020204" pitchFamily="34" charset="0"/>
                <a:cs typeface="Arial" panose="020B0604020202020204" pitchFamily="34" charset="0"/>
              </a:rPr>
              <a:t>Asmenys su negalia 0-25 proc. – 11,5 proc.</a:t>
            </a:r>
          </a:p>
          <a:p>
            <a:r>
              <a:rPr lang="lt-LT" sz="2000" dirty="0">
                <a:latin typeface="Arial" panose="020B0604020202020204" pitchFamily="34" charset="0"/>
                <a:cs typeface="Arial" panose="020B0604020202020204" pitchFamily="34" charset="0"/>
              </a:rPr>
              <a:t>Asmenys su negalia  30-40 proc. – 34,5 proc.</a:t>
            </a:r>
          </a:p>
          <a:p>
            <a:r>
              <a:rPr lang="lt-LT" sz="2000" dirty="0">
                <a:latin typeface="Arial" panose="020B0604020202020204" pitchFamily="34" charset="0"/>
                <a:cs typeface="Arial" panose="020B0604020202020204" pitchFamily="34" charset="0"/>
              </a:rPr>
              <a:t>Asmenys su negalia 45-55 proc. – 54 proc.</a:t>
            </a:r>
          </a:p>
          <a:p>
            <a:pPr marL="8467" marR="154101">
              <a:spcBef>
                <a:spcPts val="160"/>
              </a:spcBef>
            </a:pPr>
            <a:endParaRPr lang="lt-LT" sz="2000" b="1" spc="67" dirty="0">
              <a:latin typeface="Arial" panose="020B0604020202020204" pitchFamily="34" charset="0"/>
              <a:cs typeface="Arial" panose="020B0604020202020204" pitchFamily="34" charset="0"/>
            </a:endParaRPr>
          </a:p>
          <a:p>
            <a:pPr marL="8467" marR="154101">
              <a:spcBef>
                <a:spcPts val="160"/>
              </a:spcBef>
            </a:pPr>
            <a:endParaRPr lang="lt-LT" sz="2000" b="1" dirty="0">
              <a:latin typeface="Arial" panose="020B0604020202020204" pitchFamily="34" charset="0"/>
              <a:cs typeface="Arial" panose="020B0604020202020204" pitchFamily="34" charset="0"/>
            </a:endParaRPr>
          </a:p>
        </p:txBody>
      </p:sp>
      <p:pic>
        <p:nvPicPr>
          <p:cNvPr id="9" name="Picture 4">
            <a:extLst>
              <a:ext uri="{FF2B5EF4-FFF2-40B4-BE49-F238E27FC236}">
                <a16:creationId xmlns:a16="http://schemas.microsoft.com/office/drawing/2014/main" id="{9123FBE4-28F1-FACB-B162-CBAF946F6C13}"/>
              </a:ext>
            </a:extLst>
          </p:cNvPr>
          <p:cNvPicPr>
            <a:picLocks noChangeAspect="1"/>
          </p:cNvPicPr>
          <p:nvPr/>
        </p:nvPicPr>
        <p:blipFill>
          <a:blip r:embed="rId3"/>
          <a:stretch>
            <a:fillRect/>
          </a:stretch>
        </p:blipFill>
        <p:spPr>
          <a:xfrm>
            <a:off x="11534404" y="165361"/>
            <a:ext cx="354366" cy="626047"/>
          </a:xfrm>
          <a:prstGeom prst="rect">
            <a:avLst/>
          </a:prstGeom>
        </p:spPr>
      </p:pic>
      <p:pic>
        <p:nvPicPr>
          <p:cNvPr id="5" name="Paveikslėlis 4" descr="Paveikslėlis, kuriame yra iliustracija, grafinis dizainas, Grafika, animacija&#10;&#10;Dirbtinio intelekto sugeneruotas turinys gali būti neteisingas.">
            <a:extLst>
              <a:ext uri="{FF2B5EF4-FFF2-40B4-BE49-F238E27FC236}">
                <a16:creationId xmlns:a16="http://schemas.microsoft.com/office/drawing/2014/main" id="{267846A1-51C7-4C77-10A2-65F57A9816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84322" y="936237"/>
            <a:ext cx="2841082" cy="2558077"/>
          </a:xfrm>
          <a:prstGeom prst="rect">
            <a:avLst/>
          </a:prstGeom>
        </p:spPr>
      </p:pic>
    </p:spTree>
    <p:extLst>
      <p:ext uri="{BB962C8B-B14F-4D97-AF65-F5344CB8AC3E}">
        <p14:creationId xmlns:p14="http://schemas.microsoft.com/office/powerpoint/2010/main" val="3047015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CCA25-C7DE-62D5-2F50-99B9E6B0A804}"/>
            </a:ext>
          </a:extLst>
        </p:cNvPr>
        <p:cNvGrpSpPr/>
        <p:nvPr/>
      </p:nvGrpSpPr>
      <p:grpSpPr>
        <a:xfrm>
          <a:off x="0" y="0"/>
          <a:ext cx="0" cy="0"/>
          <a:chOff x="0" y="0"/>
          <a:chExt cx="0" cy="0"/>
        </a:xfrm>
      </p:grpSpPr>
      <p:sp>
        <p:nvSpPr>
          <p:cNvPr id="2" name="Pavadinimas 1">
            <a:extLst>
              <a:ext uri="{FF2B5EF4-FFF2-40B4-BE49-F238E27FC236}">
                <a16:creationId xmlns:a16="http://schemas.microsoft.com/office/drawing/2014/main" id="{3034D81F-AA42-3852-66C7-F44BE111FEFC}"/>
              </a:ext>
            </a:extLst>
          </p:cNvPr>
          <p:cNvSpPr>
            <a:spLocks noGrp="1"/>
          </p:cNvSpPr>
          <p:nvPr>
            <p:ph type="title"/>
          </p:nvPr>
        </p:nvSpPr>
        <p:spPr>
          <a:xfrm>
            <a:off x="710381" y="130998"/>
            <a:ext cx="10515600" cy="953976"/>
          </a:xfrm>
        </p:spPr>
        <p:txBody>
          <a:bodyPr>
            <a:normAutofit/>
          </a:bodyPr>
          <a:lstStyle/>
          <a:p>
            <a:pPr algn="ctr"/>
            <a:r>
              <a:rPr lang="lt-LT" sz="2800" dirty="0">
                <a:latin typeface="Arial" panose="020B0604020202020204" pitchFamily="34" charset="0"/>
                <a:cs typeface="Arial" panose="020B0604020202020204" pitchFamily="34" charset="0"/>
              </a:rPr>
              <a:t>Ieškantys darbo asmenys pagal negalios tipą Palangos m. sav. 2025-12-01 proc.</a:t>
            </a:r>
          </a:p>
        </p:txBody>
      </p:sp>
      <p:graphicFrame>
        <p:nvGraphicFramePr>
          <p:cNvPr id="6" name="Diagrama 5">
            <a:extLst>
              <a:ext uri="{FF2B5EF4-FFF2-40B4-BE49-F238E27FC236}">
                <a16:creationId xmlns:a16="http://schemas.microsoft.com/office/drawing/2014/main" id="{C45B9E58-26FA-949D-808E-BFF6234D1652}"/>
              </a:ext>
            </a:extLst>
          </p:cNvPr>
          <p:cNvGraphicFramePr/>
          <p:nvPr>
            <p:extLst>
              <p:ext uri="{D42A27DB-BD31-4B8C-83A1-F6EECF244321}">
                <p14:modId xmlns:p14="http://schemas.microsoft.com/office/powerpoint/2010/main" val="1560959526"/>
              </p:ext>
            </p:extLst>
          </p:nvPr>
        </p:nvGraphicFramePr>
        <p:xfrm>
          <a:off x="237743" y="1234557"/>
          <a:ext cx="12181719" cy="5666198"/>
        </p:xfrm>
        <a:graphic>
          <a:graphicData uri="http://schemas.openxmlformats.org/drawingml/2006/chart">
            <c:chart xmlns:c="http://schemas.openxmlformats.org/drawingml/2006/chart" xmlns:r="http://schemas.openxmlformats.org/officeDocument/2006/relationships" r:id="rId3"/>
          </a:graphicData>
        </a:graphic>
      </p:graphicFrame>
      <p:pic>
        <p:nvPicPr>
          <p:cNvPr id="3" name="Picture 4">
            <a:extLst>
              <a:ext uri="{FF2B5EF4-FFF2-40B4-BE49-F238E27FC236}">
                <a16:creationId xmlns:a16="http://schemas.microsoft.com/office/drawing/2014/main" id="{EB136AD4-5C36-979C-C172-CCA77A29BCE4}"/>
              </a:ext>
            </a:extLst>
          </p:cNvPr>
          <p:cNvPicPr>
            <a:picLocks noChangeAspect="1"/>
          </p:cNvPicPr>
          <p:nvPr/>
        </p:nvPicPr>
        <p:blipFill>
          <a:blip r:embed="rId4"/>
          <a:stretch>
            <a:fillRect/>
          </a:stretch>
        </p:blipFill>
        <p:spPr>
          <a:xfrm>
            <a:off x="11534404" y="165361"/>
            <a:ext cx="354366" cy="626047"/>
          </a:xfrm>
          <a:prstGeom prst="rect">
            <a:avLst/>
          </a:prstGeom>
        </p:spPr>
      </p:pic>
    </p:spTree>
    <p:extLst>
      <p:ext uri="{BB962C8B-B14F-4D97-AF65-F5344CB8AC3E}">
        <p14:creationId xmlns:p14="http://schemas.microsoft.com/office/powerpoint/2010/main" val="24484003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8906-9303-BCC4-C7B9-4583326C5751}"/>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49AD426D-D319-6A78-55E3-BCA86031F9B1}"/>
              </a:ext>
            </a:extLst>
          </p:cNvPr>
          <p:cNvSpPr txBox="1">
            <a:spLocks noGrp="1"/>
          </p:cNvSpPr>
          <p:nvPr>
            <p:ph type="title"/>
          </p:nvPr>
        </p:nvSpPr>
        <p:spPr>
          <a:xfrm>
            <a:off x="617479" y="427957"/>
            <a:ext cx="9546761" cy="1109898"/>
          </a:xfrm>
          <a:prstGeom prst="rect">
            <a:avLst/>
          </a:prstGeom>
        </p:spPr>
        <p:txBody>
          <a:bodyPr vert="horz" wrap="square" lIns="0" tIns="8043" rIns="0" bIns="0" rtlCol="0" anchor="ctr">
            <a:spAutoFit/>
          </a:bodyPr>
          <a:lstStyle/>
          <a:p>
            <a:pPr marL="8467" marR="3387">
              <a:lnSpc>
                <a:spcPct val="116700"/>
              </a:lnSpc>
              <a:spcBef>
                <a:spcPts val="63"/>
              </a:spcBef>
            </a:pPr>
            <a:r>
              <a:rPr lang="lt-LT" sz="3200" spc="-47" dirty="0">
                <a:solidFill>
                  <a:srgbClr val="000000"/>
                </a:solidFill>
                <a:latin typeface="Arial" panose="020B0604020202020204" pitchFamily="34" charset="0"/>
                <a:cs typeface="Arial" panose="020B0604020202020204" pitchFamily="34" charset="0"/>
              </a:rPr>
              <a:t>Kokio darbo ieško mūsų klientai?</a:t>
            </a:r>
            <a:br>
              <a:rPr lang="lt-LT" sz="3200" spc="-47" dirty="0">
                <a:solidFill>
                  <a:srgbClr val="000000"/>
                </a:solidFill>
                <a:latin typeface="Arial" panose="020B0604020202020204" pitchFamily="34" charset="0"/>
                <a:cs typeface="Arial" panose="020B0604020202020204" pitchFamily="34" charset="0"/>
              </a:rPr>
            </a:br>
            <a:endParaRPr sz="3200" dirty="0">
              <a:latin typeface="Arial" panose="020B0604020202020204" pitchFamily="34" charset="0"/>
              <a:cs typeface="Arial" panose="020B0604020202020204" pitchFamily="34" charset="0"/>
            </a:endParaRPr>
          </a:p>
        </p:txBody>
      </p:sp>
      <p:sp>
        <p:nvSpPr>
          <p:cNvPr id="4" name="object 4">
            <a:extLst>
              <a:ext uri="{FF2B5EF4-FFF2-40B4-BE49-F238E27FC236}">
                <a16:creationId xmlns:a16="http://schemas.microsoft.com/office/drawing/2014/main" id="{985F3B76-741B-E613-35D1-05EEB44C47E4}"/>
              </a:ext>
            </a:extLst>
          </p:cNvPr>
          <p:cNvSpPr txBox="1"/>
          <p:nvPr/>
        </p:nvSpPr>
        <p:spPr>
          <a:xfrm>
            <a:off x="4842588" y="1754155"/>
            <a:ext cx="7173430" cy="4585871"/>
          </a:xfrm>
          <a:prstGeom prst="rect">
            <a:avLst/>
          </a:prstGeom>
        </p:spPr>
        <p:txBody>
          <a:bodyPr vert="horz" wrap="square" lIns="0" tIns="20320" rIns="0" bIns="0" rtlCol="0">
            <a:spAutoFit/>
          </a:bodyPr>
          <a:lstStyle/>
          <a:p>
            <a:pPr marL="8467" marR="154101">
              <a:lnSpc>
                <a:spcPts val="1800"/>
              </a:lnSpc>
              <a:spcBef>
                <a:spcPts val="160"/>
              </a:spcBef>
            </a:pPr>
            <a:r>
              <a:rPr lang="lt-LT" sz="2000" spc="60" dirty="0">
                <a:latin typeface="Arial" panose="020B0604020202020204" pitchFamily="34" charset="0"/>
                <a:cs typeface="Arial" panose="020B0604020202020204" pitchFamily="34" charset="0"/>
              </a:rPr>
              <a:t>Asmenų su negalia pageidavimai darbui: </a:t>
            </a:r>
          </a:p>
          <a:p>
            <a:pPr marL="8467" marR="154101">
              <a:lnSpc>
                <a:spcPts val="1800"/>
              </a:lnSpc>
              <a:spcBef>
                <a:spcPts val="160"/>
              </a:spcBef>
            </a:pPr>
            <a:endParaRPr lang="lt-LT" sz="2000" spc="60" dirty="0">
              <a:latin typeface="Arial" panose="020B0604020202020204" pitchFamily="34" charset="0"/>
              <a:cs typeface="Arial" panose="020B0604020202020204" pitchFamily="34" charset="0"/>
            </a:endParaRPr>
          </a:p>
          <a:p>
            <a:pPr marL="8467" marR="154101">
              <a:lnSpc>
                <a:spcPts val="1800"/>
              </a:lnSpc>
              <a:spcBef>
                <a:spcPts val="160"/>
              </a:spcBef>
            </a:pPr>
            <a:r>
              <a:rPr lang="lt-LT" sz="2000" b="1" spc="60" dirty="0">
                <a:latin typeface="Arial" panose="020B0604020202020204" pitchFamily="34" charset="0"/>
                <a:cs typeface="Arial" panose="020B0604020202020204" pitchFamily="34" charset="0"/>
              </a:rPr>
              <a:t>2023: </a:t>
            </a:r>
            <a:r>
              <a:rPr lang="lt-LT" sz="2000" spc="60" dirty="0">
                <a:latin typeface="Arial" panose="020B0604020202020204" pitchFamily="34" charset="0"/>
                <a:cs typeface="Arial" panose="020B0604020202020204" pitchFamily="34" charset="0"/>
              </a:rPr>
              <a:t>apsaugos darbuotojais, budėtojais, pardavėjais, sargais, aplinkos tvarkytojais, valytojais, braižytojais, dispečeriais, floristais, individualios priežiūros darbuotojais, kambarių tvarkytojais ir kt.</a:t>
            </a:r>
          </a:p>
          <a:p>
            <a:pPr marL="8467" marR="154101">
              <a:lnSpc>
                <a:spcPts val="1800"/>
              </a:lnSpc>
              <a:spcBef>
                <a:spcPts val="160"/>
              </a:spcBef>
            </a:pPr>
            <a:endParaRPr lang="lt-LT" sz="2000" spc="60" dirty="0">
              <a:latin typeface="Arial" panose="020B0604020202020204" pitchFamily="34" charset="0"/>
              <a:cs typeface="Arial" panose="020B0604020202020204" pitchFamily="34" charset="0"/>
            </a:endParaRPr>
          </a:p>
          <a:p>
            <a:pPr marL="8467" marR="154101">
              <a:lnSpc>
                <a:spcPts val="1800"/>
              </a:lnSpc>
              <a:spcBef>
                <a:spcPts val="160"/>
              </a:spcBef>
            </a:pPr>
            <a:r>
              <a:rPr lang="lt-LT" sz="2000" b="1" spc="60" dirty="0">
                <a:latin typeface="Arial" panose="020B0604020202020204" pitchFamily="34" charset="0"/>
                <a:cs typeface="Arial" panose="020B0604020202020204" pitchFamily="34" charset="0"/>
              </a:rPr>
              <a:t>2024</a:t>
            </a:r>
            <a:r>
              <a:rPr lang="lt-LT" sz="2000" spc="60" dirty="0">
                <a:latin typeface="Arial" panose="020B0604020202020204" pitchFamily="34" charset="0"/>
                <a:cs typeface="Arial" panose="020B0604020202020204" pitchFamily="34" charset="0"/>
              </a:rPr>
              <a:t>: aplinkos tvarkytojais, apsaugos darbuotojais, barmenais, kosmetologais, pardavėjais, ūkvedžiais, administratoriais, apdailos montuotojais, asmens priežiūros namuose darbuotojais, autobuso vairuotojais, dispečeriais, individualios priežiūros darbuotojais ir kt.</a:t>
            </a:r>
          </a:p>
          <a:p>
            <a:pPr marL="8467" marR="154101">
              <a:lnSpc>
                <a:spcPts val="1800"/>
              </a:lnSpc>
              <a:spcBef>
                <a:spcPts val="160"/>
              </a:spcBef>
            </a:pPr>
            <a:endParaRPr lang="lt-LT" sz="2000" spc="60" dirty="0">
              <a:solidFill>
                <a:srgbClr val="FF0000"/>
              </a:solidFill>
              <a:latin typeface="Arial" panose="020B0604020202020204" pitchFamily="34" charset="0"/>
              <a:cs typeface="Arial" panose="020B0604020202020204" pitchFamily="34" charset="0"/>
            </a:endParaRPr>
          </a:p>
          <a:p>
            <a:pPr marL="8467" marR="154101">
              <a:lnSpc>
                <a:spcPts val="1800"/>
              </a:lnSpc>
              <a:spcBef>
                <a:spcPts val="160"/>
              </a:spcBef>
            </a:pPr>
            <a:r>
              <a:rPr lang="lt-LT" sz="2000" b="1" spc="60" dirty="0">
                <a:latin typeface="Arial" panose="020B0604020202020204" pitchFamily="34" charset="0"/>
                <a:cs typeface="Arial" panose="020B0604020202020204" pitchFamily="34" charset="0"/>
              </a:rPr>
              <a:t>2025</a:t>
            </a:r>
            <a:r>
              <a:rPr lang="lt-LT" sz="2000" spc="60" dirty="0">
                <a:latin typeface="Arial" panose="020B0604020202020204" pitchFamily="34" charset="0"/>
                <a:cs typeface="Arial" panose="020B0604020202020204" pitchFamily="34" charset="0"/>
              </a:rPr>
              <a:t>: aplinkos tvarkytojais, pardavėjais, pardavėjais konsultantais, virėjais, administratoriais, apdailos montuotojais, asmens priežiūros namuose darbuotojais, budėtojais, dviračių taisytojais, individualios priežiūros darbuotojais, kartografais, kepėjais ir kt.</a:t>
            </a:r>
          </a:p>
          <a:p>
            <a:pPr marL="8467" marR="154101">
              <a:lnSpc>
                <a:spcPts val="1800"/>
              </a:lnSpc>
              <a:spcBef>
                <a:spcPts val="160"/>
              </a:spcBef>
            </a:pPr>
            <a:endParaRPr dirty="0">
              <a:latin typeface="Arial" panose="020B0604020202020204" pitchFamily="34" charset="0"/>
              <a:cs typeface="Arial" panose="020B0604020202020204" pitchFamily="34" charset="0"/>
            </a:endParaRPr>
          </a:p>
        </p:txBody>
      </p:sp>
      <p:pic>
        <p:nvPicPr>
          <p:cNvPr id="2" name="Paveikslėlis 1">
            <a:extLst>
              <a:ext uri="{FF2B5EF4-FFF2-40B4-BE49-F238E27FC236}">
                <a16:creationId xmlns:a16="http://schemas.microsoft.com/office/drawing/2014/main" id="{53BEEBF9-6B17-139A-2B38-CDE3ED69C8E1}"/>
              </a:ext>
            </a:extLst>
          </p:cNvPr>
          <p:cNvPicPr>
            <a:picLocks noChangeAspect="1"/>
          </p:cNvPicPr>
          <p:nvPr/>
        </p:nvPicPr>
        <p:blipFill>
          <a:blip r:embed="rId3"/>
          <a:stretch>
            <a:fillRect/>
          </a:stretch>
        </p:blipFill>
        <p:spPr>
          <a:xfrm>
            <a:off x="11508237" y="263276"/>
            <a:ext cx="353599" cy="627942"/>
          </a:xfrm>
          <a:prstGeom prst="rect">
            <a:avLst/>
          </a:prstGeom>
        </p:spPr>
      </p:pic>
      <p:pic>
        <p:nvPicPr>
          <p:cNvPr id="7" name="Paveikslėlis 6">
            <a:extLst>
              <a:ext uri="{FF2B5EF4-FFF2-40B4-BE49-F238E27FC236}">
                <a16:creationId xmlns:a16="http://schemas.microsoft.com/office/drawing/2014/main" id="{1332B5A7-C284-46D9-3FCD-CC92C71CE1CC}"/>
              </a:ext>
            </a:extLst>
          </p:cNvPr>
          <p:cNvPicPr>
            <a:picLocks noChangeAspect="1"/>
          </p:cNvPicPr>
          <p:nvPr/>
        </p:nvPicPr>
        <p:blipFill>
          <a:blip r:embed="rId4"/>
          <a:stretch>
            <a:fillRect/>
          </a:stretch>
        </p:blipFill>
        <p:spPr>
          <a:xfrm>
            <a:off x="577959" y="2481943"/>
            <a:ext cx="3910876" cy="2656887"/>
          </a:xfrm>
          <a:prstGeom prst="rect">
            <a:avLst/>
          </a:prstGeom>
        </p:spPr>
      </p:pic>
    </p:spTree>
    <p:extLst>
      <p:ext uri="{BB962C8B-B14F-4D97-AF65-F5344CB8AC3E}">
        <p14:creationId xmlns:p14="http://schemas.microsoft.com/office/powerpoint/2010/main" val="1394730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388A4-398C-B074-C40D-0050CC451149}"/>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A59F4481-CF7B-A199-A11D-F1E546F31A0D}"/>
              </a:ext>
            </a:extLst>
          </p:cNvPr>
          <p:cNvSpPr txBox="1">
            <a:spLocks noGrp="1"/>
          </p:cNvSpPr>
          <p:nvPr>
            <p:ph type="title"/>
          </p:nvPr>
        </p:nvSpPr>
        <p:spPr>
          <a:xfrm>
            <a:off x="596008" y="360435"/>
            <a:ext cx="9526803" cy="980091"/>
          </a:xfrm>
          <a:prstGeom prst="rect">
            <a:avLst/>
          </a:prstGeom>
        </p:spPr>
        <p:txBody>
          <a:bodyPr vert="horz" wrap="square" lIns="0" tIns="8043" rIns="0" bIns="0" rtlCol="0" anchor="ctr">
            <a:spAutoFit/>
          </a:bodyPr>
          <a:lstStyle/>
          <a:p>
            <a:pPr marL="8467" marR="3387" algn="ctr">
              <a:lnSpc>
                <a:spcPct val="116700"/>
              </a:lnSpc>
              <a:spcBef>
                <a:spcPts val="63"/>
              </a:spcBef>
            </a:pPr>
            <a:r>
              <a:rPr lang="lt-LT" sz="2800" spc="-47" dirty="0">
                <a:solidFill>
                  <a:srgbClr val="000000"/>
                </a:solidFill>
                <a:latin typeface="Arial" panose="020B0604020202020204" pitchFamily="34" charset="0"/>
                <a:cs typeface="Arial" panose="020B0604020202020204" pitchFamily="34" charset="0"/>
              </a:rPr>
              <a:t>Registruojamos laisvos darbo vietos Palangos m. sav. asmenims su negalia</a:t>
            </a:r>
            <a:endParaRPr sz="28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401A93F-FF0D-A45C-F04C-66D6016C413C}"/>
              </a:ext>
            </a:extLst>
          </p:cNvPr>
          <p:cNvSpPr txBox="1"/>
          <p:nvPr/>
        </p:nvSpPr>
        <p:spPr>
          <a:xfrm>
            <a:off x="6690351" y="1716423"/>
            <a:ext cx="5107136" cy="2308324"/>
          </a:xfrm>
          <a:prstGeom prst="rect">
            <a:avLst/>
          </a:prstGeom>
          <a:noFill/>
        </p:spPr>
        <p:txBody>
          <a:bodyPr wrap="square">
            <a:spAutoFit/>
          </a:bodyPr>
          <a:lstStyle/>
          <a:p>
            <a:pPr marL="8467" marR="3387"/>
            <a:r>
              <a:rPr lang="lt-LT" b="1" spc="150" dirty="0">
                <a:latin typeface="Arial" panose="020B0604020202020204" pitchFamily="34" charset="0"/>
                <a:cs typeface="Arial" panose="020B0604020202020204" pitchFamily="34" charset="0"/>
              </a:rPr>
              <a:t>2025-01-01–2025-11-30</a:t>
            </a:r>
            <a:r>
              <a:rPr lang="lt-LT" spc="150" dirty="0">
                <a:latin typeface="Arial" panose="020B0604020202020204" pitchFamily="34" charset="0"/>
                <a:cs typeface="Arial" panose="020B0604020202020204" pitchFamily="34" charset="0"/>
              </a:rPr>
              <a:t> Palangos m. sav. registruota </a:t>
            </a:r>
            <a:r>
              <a:rPr lang="lt-LT" b="1" spc="150" dirty="0">
                <a:latin typeface="Arial" panose="020B0604020202020204" pitchFamily="34" charset="0"/>
                <a:cs typeface="Arial" panose="020B0604020202020204" pitchFamily="34" charset="0"/>
              </a:rPr>
              <a:t>30</a:t>
            </a:r>
            <a:r>
              <a:rPr lang="lt-LT" spc="150" dirty="0">
                <a:latin typeface="Arial" panose="020B0604020202020204" pitchFamily="34" charset="0"/>
                <a:cs typeface="Arial" panose="020B0604020202020204" pitchFamily="34" charset="0"/>
              </a:rPr>
              <a:t> laisvų darbo vietų. Daugiausiai laisvų darbo vietų registruojama: valytojams, administratoriams, informacijos analitikams, virėjo padėjėjams, aplinkos tvarkytojams, santechnikams, viešojo administravimo specialistams.</a:t>
            </a:r>
            <a:endParaRPr lang="lt-LT"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5983673-8F7B-63E4-A73C-B408D1C97BAB}"/>
              </a:ext>
            </a:extLst>
          </p:cNvPr>
          <p:cNvSpPr txBox="1"/>
          <p:nvPr/>
        </p:nvSpPr>
        <p:spPr>
          <a:xfrm>
            <a:off x="519025" y="4316887"/>
            <a:ext cx="5304412" cy="2031325"/>
          </a:xfrm>
          <a:prstGeom prst="rect">
            <a:avLst/>
          </a:prstGeom>
          <a:noFill/>
        </p:spPr>
        <p:txBody>
          <a:bodyPr wrap="square">
            <a:spAutoFit/>
          </a:bodyPr>
          <a:lstStyle/>
          <a:p>
            <a:pPr marL="8467" marR="3387"/>
            <a:r>
              <a:rPr lang="lt-LT" b="1" spc="150" dirty="0">
                <a:latin typeface="Arial" panose="020B0604020202020204" pitchFamily="34" charset="0"/>
                <a:cs typeface="Arial" panose="020B0604020202020204" pitchFamily="34" charset="0"/>
              </a:rPr>
              <a:t>2024 m</a:t>
            </a:r>
            <a:r>
              <a:rPr lang="lt-LT" spc="150" dirty="0">
                <a:latin typeface="Arial" panose="020B0604020202020204" pitchFamily="34" charset="0"/>
                <a:cs typeface="Arial" panose="020B0604020202020204" pitchFamily="34" charset="0"/>
              </a:rPr>
              <a:t>. Palangos m. sav. registruotos </a:t>
            </a:r>
            <a:r>
              <a:rPr lang="lt-LT" b="1" spc="150" dirty="0">
                <a:latin typeface="Arial" panose="020B0604020202020204" pitchFamily="34" charset="0"/>
                <a:cs typeface="Arial" panose="020B0604020202020204" pitchFamily="34" charset="0"/>
              </a:rPr>
              <a:t>49</a:t>
            </a:r>
            <a:r>
              <a:rPr lang="lt-LT" spc="150" dirty="0">
                <a:latin typeface="Arial" panose="020B0604020202020204" pitchFamily="34" charset="0"/>
                <a:cs typeface="Arial" panose="020B0604020202020204" pitchFamily="34" charset="0"/>
              </a:rPr>
              <a:t> vietos. Laisvos darbo vietos registruotos: valytojams, pagalbiniams virtuvės darbininkams, kambarių tvarkytojams, skalbyklos lyginimo mašinų operatoriams, virėjams, administratoriams, bilietų kasininkams, pardavimo vadybininkams.</a:t>
            </a:r>
            <a:endParaRPr lang="lt-LT"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0264A135-D81E-9D37-E2CB-497833DEF9AD}"/>
              </a:ext>
            </a:extLst>
          </p:cNvPr>
          <p:cNvSpPr txBox="1"/>
          <p:nvPr/>
        </p:nvSpPr>
        <p:spPr>
          <a:xfrm>
            <a:off x="519025" y="1716423"/>
            <a:ext cx="5304412" cy="2308324"/>
          </a:xfrm>
          <a:prstGeom prst="rect">
            <a:avLst/>
          </a:prstGeom>
          <a:noFill/>
        </p:spPr>
        <p:txBody>
          <a:bodyPr wrap="square">
            <a:spAutoFit/>
          </a:bodyPr>
          <a:lstStyle/>
          <a:p>
            <a:pPr marL="8467" marR="3387"/>
            <a:r>
              <a:rPr lang="lt-LT" b="1" spc="150" dirty="0">
                <a:latin typeface="Arial" panose="020B0604020202020204" pitchFamily="34" charset="0"/>
                <a:cs typeface="Arial" panose="020B0604020202020204" pitchFamily="34" charset="0"/>
              </a:rPr>
              <a:t>2023 m</a:t>
            </a:r>
            <a:r>
              <a:rPr lang="lt-LT" spc="150" dirty="0">
                <a:latin typeface="Arial" panose="020B0604020202020204" pitchFamily="34" charset="0"/>
                <a:cs typeface="Arial" panose="020B0604020202020204" pitchFamily="34" charset="0"/>
              </a:rPr>
              <a:t>. Palangos m. sav. registruotos </a:t>
            </a:r>
            <a:r>
              <a:rPr lang="lt-LT" b="1" spc="150" dirty="0">
                <a:latin typeface="Arial" panose="020B0604020202020204" pitchFamily="34" charset="0"/>
                <a:cs typeface="Arial" panose="020B0604020202020204" pitchFamily="34" charset="0"/>
              </a:rPr>
              <a:t>68</a:t>
            </a:r>
            <a:r>
              <a:rPr lang="lt-LT" spc="150" dirty="0">
                <a:latin typeface="Arial" panose="020B0604020202020204" pitchFamily="34" charset="0"/>
                <a:cs typeface="Arial" panose="020B0604020202020204" pitchFamily="34" charset="0"/>
              </a:rPr>
              <a:t> vietos. Vietos registruotos: valytojams, kelių transporto paslaugų kontrolieriams, administratoriams, kambarių tvarkytojams, pardavėjams, skalbėjams (rankomis), įmonės, įstaigos ar organizacijos vadovams, indų plovėjams, kultūros įstaigos vadovams, teisininkams ir kt.</a:t>
            </a:r>
            <a:endParaRPr lang="lt-LT" b="1" dirty="0">
              <a:latin typeface="Arial" panose="020B0604020202020204" pitchFamily="34" charset="0"/>
              <a:cs typeface="Arial" panose="020B0604020202020204" pitchFamily="34" charset="0"/>
            </a:endParaRPr>
          </a:p>
        </p:txBody>
      </p:sp>
      <p:pic>
        <p:nvPicPr>
          <p:cNvPr id="7" name="Paveikslėlis 6">
            <a:extLst>
              <a:ext uri="{FF2B5EF4-FFF2-40B4-BE49-F238E27FC236}">
                <a16:creationId xmlns:a16="http://schemas.microsoft.com/office/drawing/2014/main" id="{D0C3D64A-C435-915F-1B94-2F70747D86AC}"/>
              </a:ext>
            </a:extLst>
          </p:cNvPr>
          <p:cNvPicPr>
            <a:picLocks noChangeAspect="1"/>
          </p:cNvPicPr>
          <p:nvPr/>
        </p:nvPicPr>
        <p:blipFill>
          <a:blip r:embed="rId3"/>
          <a:stretch>
            <a:fillRect/>
          </a:stretch>
        </p:blipFill>
        <p:spPr>
          <a:xfrm>
            <a:off x="7669161" y="4637019"/>
            <a:ext cx="3482704" cy="2220981"/>
          </a:xfrm>
          <a:prstGeom prst="rect">
            <a:avLst/>
          </a:prstGeom>
        </p:spPr>
      </p:pic>
      <p:pic>
        <p:nvPicPr>
          <p:cNvPr id="8" name="Paveikslėlis 7">
            <a:extLst>
              <a:ext uri="{FF2B5EF4-FFF2-40B4-BE49-F238E27FC236}">
                <a16:creationId xmlns:a16="http://schemas.microsoft.com/office/drawing/2014/main" id="{3C55A981-6B44-B6D8-46FC-6DDC3711E0CB}"/>
              </a:ext>
            </a:extLst>
          </p:cNvPr>
          <p:cNvPicPr>
            <a:picLocks noChangeAspect="1"/>
          </p:cNvPicPr>
          <p:nvPr/>
        </p:nvPicPr>
        <p:blipFill>
          <a:blip r:embed="rId4"/>
          <a:stretch>
            <a:fillRect/>
          </a:stretch>
        </p:blipFill>
        <p:spPr>
          <a:xfrm>
            <a:off x="11545559" y="222539"/>
            <a:ext cx="353599" cy="627942"/>
          </a:xfrm>
          <a:prstGeom prst="rect">
            <a:avLst/>
          </a:prstGeom>
        </p:spPr>
      </p:pic>
    </p:spTree>
    <p:extLst>
      <p:ext uri="{BB962C8B-B14F-4D97-AF65-F5344CB8AC3E}">
        <p14:creationId xmlns:p14="http://schemas.microsoft.com/office/powerpoint/2010/main" val="286450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96BCE-5D6A-6E0C-1A65-5D52949628C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E9B70E-F932-F462-6150-BC4BD2262AD4}"/>
              </a:ext>
            </a:extLst>
          </p:cNvPr>
          <p:cNvPicPr>
            <a:picLocks noChangeAspect="1"/>
          </p:cNvPicPr>
          <p:nvPr/>
        </p:nvPicPr>
        <p:blipFill>
          <a:blip r:embed="rId3"/>
          <a:stretch>
            <a:fillRect/>
          </a:stretch>
        </p:blipFill>
        <p:spPr>
          <a:xfrm>
            <a:off x="11534404" y="165363"/>
            <a:ext cx="354366" cy="626047"/>
          </a:xfrm>
          <a:prstGeom prst="rect">
            <a:avLst/>
          </a:prstGeom>
        </p:spPr>
      </p:pic>
      <p:sp>
        <p:nvSpPr>
          <p:cNvPr id="31" name="TextBox 30">
            <a:extLst>
              <a:ext uri="{FF2B5EF4-FFF2-40B4-BE49-F238E27FC236}">
                <a16:creationId xmlns:a16="http://schemas.microsoft.com/office/drawing/2014/main" id="{3A5BE97A-E59C-D283-9C16-577B014580A1}"/>
              </a:ext>
            </a:extLst>
          </p:cNvPr>
          <p:cNvSpPr txBox="1"/>
          <p:nvPr/>
        </p:nvSpPr>
        <p:spPr>
          <a:xfrm>
            <a:off x="303230" y="267856"/>
            <a:ext cx="11278618" cy="1077218"/>
          </a:xfrm>
          <a:prstGeom prst="rect">
            <a:avLst/>
          </a:prstGeom>
          <a:noFill/>
        </p:spPr>
        <p:txBody>
          <a:bodyPr wrap="square" lIns="91440" tIns="45720" rIns="91440" bIns="45720" anchor="t">
            <a:spAutoFit/>
          </a:bodyPr>
          <a:lstStyle>
            <a:defPPr>
              <a:defRPr lang="en-LT"/>
            </a:defPPr>
            <a:lvl1pPr marR="0" lvl="0" indent="0" algn="ctr" defTabSz="609660" fontAlgn="auto">
              <a:lnSpc>
                <a:spcPct val="100000"/>
              </a:lnSpc>
              <a:spcBef>
                <a:spcPts val="0"/>
              </a:spcBef>
              <a:spcAft>
                <a:spcPts val="0"/>
              </a:spcAft>
              <a:buClrTx/>
              <a:buSzTx/>
              <a:buFontTx/>
              <a:buNone/>
              <a:tabLst/>
              <a:defRPr sz="3200">
                <a:solidFill>
                  <a:schemeClr val="tx1">
                    <a:lumMod val="50000"/>
                    <a:lumOff val="50000"/>
                  </a:schemeClr>
                </a:solidFill>
                <a:latin typeface="Arial"/>
                <a:cs typeface="Arial"/>
              </a:defRPr>
            </a:lvl1pPr>
          </a:lstStyle>
          <a:p>
            <a:r>
              <a:rPr lang="lt-LT" dirty="0">
                <a:solidFill>
                  <a:schemeClr val="tx1"/>
                </a:solidFill>
              </a:rPr>
              <a:t>Kvalifikuotam darbui įsidarbinusių daugiau, negu nekvalifikuotam (Palangos m. sav.)</a:t>
            </a:r>
            <a:endParaRPr lang="en-LT" dirty="0">
              <a:solidFill>
                <a:schemeClr val="tx1"/>
              </a:solidFill>
            </a:endParaRPr>
          </a:p>
        </p:txBody>
      </p:sp>
      <p:sp>
        <p:nvSpPr>
          <p:cNvPr id="3" name="TextBox 2">
            <a:extLst>
              <a:ext uri="{FF2B5EF4-FFF2-40B4-BE49-F238E27FC236}">
                <a16:creationId xmlns:a16="http://schemas.microsoft.com/office/drawing/2014/main" id="{3A198CF3-7952-A786-FE20-20039A3E1FBF}"/>
              </a:ext>
            </a:extLst>
          </p:cNvPr>
          <p:cNvSpPr txBox="1"/>
          <p:nvPr/>
        </p:nvSpPr>
        <p:spPr>
          <a:xfrm>
            <a:off x="5942539" y="1729356"/>
            <a:ext cx="6053391" cy="4734629"/>
          </a:xfrm>
          <a:prstGeom prst="rect">
            <a:avLst/>
          </a:prstGeom>
          <a:noFill/>
        </p:spPr>
        <p:txBody>
          <a:bodyPr wrap="square" rtlCol="0">
            <a:spAutoFit/>
          </a:bodyPr>
          <a:lstStyle/>
          <a:p>
            <a:r>
              <a:rPr lang="lt-LT" dirty="0">
                <a:solidFill>
                  <a:schemeClr val="tx1">
                    <a:lumMod val="75000"/>
                    <a:lumOff val="25000"/>
                  </a:schemeClr>
                </a:solidFill>
                <a:latin typeface="Arial" panose="020B0604020202020204" pitchFamily="34" charset="0"/>
                <a:cs typeface="Arial" panose="020B0604020202020204" pitchFamily="34" charset="0"/>
              </a:rPr>
              <a:t>Šiais metais dirbti pradėjo </a:t>
            </a:r>
            <a:r>
              <a:rPr lang="lt-LT" b="1" dirty="0">
                <a:solidFill>
                  <a:schemeClr val="tx1">
                    <a:lumMod val="75000"/>
                    <a:lumOff val="25000"/>
                  </a:schemeClr>
                </a:solidFill>
                <a:latin typeface="Arial" panose="020B0604020202020204" pitchFamily="34" charset="0"/>
                <a:cs typeface="Arial" panose="020B0604020202020204" pitchFamily="34" charset="0"/>
              </a:rPr>
              <a:t>47</a:t>
            </a:r>
            <a:r>
              <a:rPr lang="lt-LT" dirty="0">
                <a:solidFill>
                  <a:schemeClr val="tx1">
                    <a:lumMod val="75000"/>
                    <a:lumOff val="25000"/>
                  </a:schemeClr>
                </a:solidFill>
                <a:latin typeface="Arial" panose="020B0604020202020204" pitchFamily="34" charset="0"/>
                <a:cs typeface="Arial" panose="020B0604020202020204" pitchFamily="34" charset="0"/>
              </a:rPr>
              <a:t> asmenys su negalia.</a:t>
            </a:r>
          </a:p>
          <a:p>
            <a:endParaRPr lang="lt-LT" sz="1000" b="1" dirty="0">
              <a:solidFill>
                <a:schemeClr val="tx1">
                  <a:lumMod val="75000"/>
                  <a:lumOff val="25000"/>
                </a:schemeClr>
              </a:solidFill>
              <a:latin typeface="Arial" panose="020B0604020202020204" pitchFamily="34" charset="0"/>
              <a:cs typeface="Arial" panose="020B0604020202020204" pitchFamily="34" charset="0"/>
            </a:endParaRPr>
          </a:p>
          <a:p>
            <a:r>
              <a:rPr lang="lt-LT" b="1" dirty="0">
                <a:solidFill>
                  <a:schemeClr val="tx1">
                    <a:lumMod val="75000"/>
                    <a:lumOff val="25000"/>
                  </a:schemeClr>
                </a:solidFill>
                <a:latin typeface="Arial" panose="020B0604020202020204" pitchFamily="34" charset="0"/>
                <a:cs typeface="Arial" panose="020B0604020202020204" pitchFamily="34" charset="0"/>
              </a:rPr>
              <a:t>23,4 proc. </a:t>
            </a:r>
            <a:r>
              <a:rPr lang="lt-LT" dirty="0">
                <a:solidFill>
                  <a:schemeClr val="tx1">
                    <a:lumMod val="75000"/>
                    <a:lumOff val="25000"/>
                  </a:schemeClr>
                </a:solidFill>
                <a:latin typeface="Arial" panose="020B0604020202020204" pitchFamily="34" charset="0"/>
                <a:cs typeface="Arial" panose="020B0604020202020204" pitchFamily="34" charset="0"/>
              </a:rPr>
              <a:t>įsidarbino nekvalifikuotam darbui. Daugiausiai – valytojais, pagalbiniais apdirbimo pramonės darbininkais, virtuvės pagalbininkais.</a:t>
            </a:r>
          </a:p>
          <a:p>
            <a:endParaRPr lang="lt-LT" sz="1000" b="1" dirty="0">
              <a:solidFill>
                <a:schemeClr val="tx1">
                  <a:lumMod val="75000"/>
                  <a:lumOff val="25000"/>
                </a:schemeClr>
              </a:solidFill>
              <a:latin typeface="Arial" panose="020B0604020202020204" pitchFamily="34" charset="0"/>
              <a:cs typeface="Arial" panose="020B0604020202020204" pitchFamily="34" charset="0"/>
            </a:endParaRPr>
          </a:p>
          <a:p>
            <a:pPr>
              <a:spcAft>
                <a:spcPts val="200"/>
              </a:spcAft>
            </a:pPr>
            <a:r>
              <a:rPr lang="lt-LT" dirty="0">
                <a:solidFill>
                  <a:schemeClr val="tx1">
                    <a:lumMod val="75000"/>
                    <a:lumOff val="25000"/>
                  </a:schemeClr>
                </a:solidFill>
                <a:latin typeface="Arial" panose="020B0604020202020204" pitchFamily="34" charset="0"/>
                <a:cs typeface="Arial" panose="020B0604020202020204" pitchFamily="34" charset="0"/>
              </a:rPr>
              <a:t>Aukštos ir vidutinės kvalifikacijos darbus dirbti pradėjo </a:t>
            </a:r>
            <a:r>
              <a:rPr lang="lt-LT" b="1" dirty="0">
                <a:solidFill>
                  <a:schemeClr val="tx1">
                    <a:lumMod val="75000"/>
                    <a:lumOff val="25000"/>
                  </a:schemeClr>
                </a:solidFill>
                <a:latin typeface="Arial" panose="020B0604020202020204" pitchFamily="34" charset="0"/>
                <a:cs typeface="Arial" panose="020B0604020202020204" pitchFamily="34" charset="0"/>
              </a:rPr>
              <a:t>48,9</a:t>
            </a:r>
            <a:r>
              <a:rPr lang="lt-LT" dirty="0">
                <a:solidFill>
                  <a:schemeClr val="tx1">
                    <a:lumMod val="75000"/>
                    <a:lumOff val="25000"/>
                  </a:schemeClr>
                </a:solidFill>
                <a:latin typeface="Arial" panose="020B0604020202020204" pitchFamily="34" charset="0"/>
                <a:cs typeface="Arial" panose="020B0604020202020204" pitchFamily="34" charset="0"/>
              </a:rPr>
              <a:t> proc. (23 asmenys). Iš jų:</a:t>
            </a:r>
          </a:p>
          <a:p>
            <a:pPr marL="452438" indent="-361950">
              <a:spcAft>
                <a:spcPts val="200"/>
              </a:spcAft>
              <a:buFont typeface="Arial" panose="020B0604020202020204" pitchFamily="34" charset="0"/>
              <a:buChar char="•"/>
            </a:pPr>
            <a:r>
              <a:rPr lang="lt-LT" dirty="0">
                <a:solidFill>
                  <a:schemeClr val="tx1">
                    <a:lumMod val="75000"/>
                    <a:lumOff val="25000"/>
                  </a:schemeClr>
                </a:solidFill>
                <a:latin typeface="Arial" panose="020B0604020202020204" pitchFamily="34" charset="0"/>
                <a:cs typeface="Arial" panose="020B0604020202020204" pitchFamily="34" charset="0"/>
              </a:rPr>
              <a:t>7 pradėjo dirbti barmenais;</a:t>
            </a:r>
          </a:p>
          <a:p>
            <a:pPr marL="452438" indent="-361950">
              <a:spcAft>
                <a:spcPts val="200"/>
              </a:spcAft>
              <a:buFont typeface="Arial" panose="020B0604020202020204" pitchFamily="34" charset="0"/>
              <a:buChar char="•"/>
            </a:pPr>
            <a:r>
              <a:rPr lang="lt-LT" dirty="0">
                <a:solidFill>
                  <a:schemeClr val="tx1">
                    <a:lumMod val="75000"/>
                    <a:lumOff val="25000"/>
                  </a:schemeClr>
                </a:solidFill>
                <a:latin typeface="Arial" panose="020B0604020202020204" pitchFamily="34" charset="0"/>
                <a:cs typeface="Arial" panose="020B0604020202020204" pitchFamily="34" charset="0"/>
              </a:rPr>
              <a:t>4 pradėjo dirbti virėjais;</a:t>
            </a:r>
          </a:p>
          <a:p>
            <a:pPr marL="452438" indent="-361950">
              <a:spcAft>
                <a:spcPts val="200"/>
              </a:spcAft>
              <a:buFont typeface="Arial" panose="020B0604020202020204" pitchFamily="34" charset="0"/>
              <a:buChar char="•"/>
            </a:pPr>
            <a:r>
              <a:rPr lang="lt-LT" dirty="0">
                <a:solidFill>
                  <a:schemeClr val="tx1">
                    <a:lumMod val="75000"/>
                    <a:lumOff val="25000"/>
                  </a:schemeClr>
                </a:solidFill>
                <a:latin typeface="Arial" panose="020B0604020202020204" pitchFamily="34" charset="0"/>
                <a:cs typeface="Arial" panose="020B0604020202020204" pitchFamily="34" charset="0"/>
              </a:rPr>
              <a:t>2 pradėjo dirbti apsaugos darbuotojais;</a:t>
            </a:r>
          </a:p>
          <a:p>
            <a:pPr marL="452438" indent="-361950">
              <a:spcAft>
                <a:spcPts val="200"/>
              </a:spcAft>
              <a:buFont typeface="Arial" panose="020B0604020202020204" pitchFamily="34" charset="0"/>
              <a:buChar char="•"/>
            </a:pPr>
            <a:r>
              <a:rPr lang="lt-LT" dirty="0">
                <a:solidFill>
                  <a:schemeClr val="tx1">
                    <a:lumMod val="75000"/>
                    <a:lumOff val="25000"/>
                  </a:schemeClr>
                </a:solidFill>
                <a:latin typeface="Arial" panose="020B0604020202020204" pitchFamily="34" charset="0"/>
                <a:cs typeface="Arial" panose="020B0604020202020204" pitchFamily="34" charset="0"/>
              </a:rPr>
              <a:t>2 pradėjo dirbti asmens priežiūros namuose darbuotojais;</a:t>
            </a:r>
          </a:p>
          <a:p>
            <a:pPr marL="452438" indent="-361950">
              <a:spcAft>
                <a:spcPts val="200"/>
              </a:spcAft>
              <a:buFont typeface="Arial" panose="020B0604020202020204" pitchFamily="34" charset="0"/>
              <a:buChar char="•"/>
            </a:pPr>
            <a:r>
              <a:rPr lang="lt-LT" dirty="0">
                <a:solidFill>
                  <a:schemeClr val="tx1">
                    <a:lumMod val="75000"/>
                    <a:lumOff val="25000"/>
                  </a:schemeClr>
                </a:solidFill>
                <a:latin typeface="Arial" panose="020B0604020202020204" pitchFamily="34" charset="0"/>
                <a:cs typeface="Arial" panose="020B0604020202020204" pitchFamily="34" charset="0"/>
              </a:rPr>
              <a:t>1 pradėjo dirbti asmens sveikatos priežiūros darbuotoju;</a:t>
            </a:r>
          </a:p>
          <a:p>
            <a:pPr marL="452438" indent="-361950">
              <a:spcAft>
                <a:spcPts val="200"/>
              </a:spcAft>
              <a:buFont typeface="Arial" panose="020B0604020202020204" pitchFamily="34" charset="0"/>
              <a:buChar char="•"/>
            </a:pPr>
            <a:r>
              <a:rPr lang="lt-LT" dirty="0">
                <a:solidFill>
                  <a:schemeClr val="tx1">
                    <a:lumMod val="75000"/>
                    <a:lumOff val="25000"/>
                  </a:schemeClr>
                </a:solidFill>
                <a:latin typeface="Arial" panose="020B0604020202020204" pitchFamily="34" charset="0"/>
                <a:cs typeface="Arial" panose="020B0604020202020204" pitchFamily="34" charset="0"/>
              </a:rPr>
              <a:t>1 pradėjo dirbti autobusų ir troleibusų vairuotoju;</a:t>
            </a:r>
          </a:p>
          <a:p>
            <a:pPr marL="452438" indent="-361950">
              <a:spcAft>
                <a:spcPts val="200"/>
              </a:spcAft>
              <a:buFont typeface="Arial" panose="020B0604020202020204" pitchFamily="34" charset="0"/>
              <a:buChar char="•"/>
            </a:pPr>
            <a:r>
              <a:rPr lang="lt-LT" dirty="0">
                <a:solidFill>
                  <a:schemeClr val="tx1">
                    <a:lumMod val="75000"/>
                    <a:lumOff val="25000"/>
                  </a:schemeClr>
                </a:solidFill>
                <a:latin typeface="Arial" panose="020B0604020202020204" pitchFamily="34" charset="0"/>
                <a:cs typeface="Arial" panose="020B0604020202020204" pitchFamily="34" charset="0"/>
              </a:rPr>
              <a:t>1 pradėjo dirbti padavėju ir kt.</a:t>
            </a:r>
          </a:p>
        </p:txBody>
      </p:sp>
      <p:sp>
        <p:nvSpPr>
          <p:cNvPr id="6" name="TextBox 5">
            <a:extLst>
              <a:ext uri="{FF2B5EF4-FFF2-40B4-BE49-F238E27FC236}">
                <a16:creationId xmlns:a16="http://schemas.microsoft.com/office/drawing/2014/main" id="{B8AC6166-1351-9A70-86CA-2416815F5477}"/>
              </a:ext>
            </a:extLst>
          </p:cNvPr>
          <p:cNvSpPr txBox="1"/>
          <p:nvPr/>
        </p:nvSpPr>
        <p:spPr>
          <a:xfrm>
            <a:off x="610152" y="5663074"/>
            <a:ext cx="5332387" cy="523220"/>
          </a:xfrm>
          <a:prstGeom prst="rect">
            <a:avLst/>
          </a:prstGeom>
          <a:noFill/>
        </p:spPr>
        <p:txBody>
          <a:bodyPr wrap="square" rtlCol="0">
            <a:spAutoFit/>
          </a:bodyPr>
          <a:lstStyle/>
          <a:p>
            <a:r>
              <a:rPr lang="lt-LT" sz="1400" i="1" dirty="0">
                <a:latin typeface="Arial" panose="020B0604020202020204" pitchFamily="34" charset="0"/>
                <a:cs typeface="Arial" panose="020B0604020202020204" pitchFamily="34" charset="0"/>
              </a:rPr>
              <a:t>Pastaba: 8,5 proc. pradėjusių dirbti 2025 m. asmenų profesija nenurodyta – pradėjo vykdyti individualią veiklą ir pan.</a:t>
            </a:r>
            <a:endParaRPr lang="en-US" sz="1400" i="1"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8528A63-7CBC-6C09-60DD-2A9FAFCCC3F6}"/>
              </a:ext>
            </a:extLst>
          </p:cNvPr>
          <p:cNvSpPr txBox="1"/>
          <p:nvPr/>
        </p:nvSpPr>
        <p:spPr>
          <a:xfrm>
            <a:off x="610152" y="4829744"/>
            <a:ext cx="4963886" cy="646331"/>
          </a:xfrm>
          <a:prstGeom prst="rect">
            <a:avLst/>
          </a:prstGeom>
          <a:solidFill>
            <a:srgbClr val="FFF1E6"/>
          </a:solidFill>
        </p:spPr>
        <p:txBody>
          <a:bodyPr wrap="square" rtlCol="0">
            <a:spAutoFit/>
          </a:bodyPr>
          <a:lstStyle/>
          <a:p>
            <a:pPr algn="ctr"/>
            <a:r>
              <a:rPr lang="lt-LT" dirty="0">
                <a:latin typeface="Arial" panose="020B0604020202020204" pitchFamily="34" charset="0"/>
                <a:cs typeface="Arial" panose="020B0604020202020204" pitchFamily="34" charset="0"/>
              </a:rPr>
              <a:t>Pagal terminuotas sutartis šiemet įdarbinta – 40,4 proc. (pernai – 48,3 proc.)</a:t>
            </a:r>
            <a:endParaRPr lang="en-US" dirty="0">
              <a:latin typeface="Arial" panose="020B0604020202020204" pitchFamily="34" charset="0"/>
              <a:cs typeface="Arial" panose="020B0604020202020204" pitchFamily="34" charset="0"/>
            </a:endParaRPr>
          </a:p>
        </p:txBody>
      </p:sp>
      <p:graphicFrame>
        <p:nvGraphicFramePr>
          <p:cNvPr id="4" name="Diagrama 3">
            <a:extLst>
              <a:ext uri="{FF2B5EF4-FFF2-40B4-BE49-F238E27FC236}">
                <a16:creationId xmlns:a16="http://schemas.microsoft.com/office/drawing/2014/main" id="{EE9CBA00-2E61-40B5-F9C5-579B88F60957}"/>
              </a:ext>
            </a:extLst>
          </p:cNvPr>
          <p:cNvGraphicFramePr/>
          <p:nvPr>
            <p:extLst>
              <p:ext uri="{D42A27DB-BD31-4B8C-83A1-F6EECF244321}">
                <p14:modId xmlns:p14="http://schemas.microsoft.com/office/powerpoint/2010/main" val="3495568702"/>
              </p:ext>
            </p:extLst>
          </p:nvPr>
        </p:nvGraphicFramePr>
        <p:xfrm>
          <a:off x="1037603" y="1301581"/>
          <a:ext cx="4281514" cy="342354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460773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E053FA7-1B43-944C-AD45-768B7F402DC3}"/>
              </a:ext>
            </a:extLst>
          </p:cNvPr>
          <p:cNvPicPr>
            <a:picLocks noChangeAspect="1"/>
          </p:cNvPicPr>
          <p:nvPr/>
        </p:nvPicPr>
        <p:blipFill>
          <a:blip r:embed="rId3"/>
          <a:stretch>
            <a:fillRect/>
          </a:stretch>
        </p:blipFill>
        <p:spPr>
          <a:xfrm>
            <a:off x="11534404" y="165361"/>
            <a:ext cx="354366" cy="626047"/>
          </a:xfrm>
          <a:prstGeom prst="rect">
            <a:avLst/>
          </a:prstGeom>
        </p:spPr>
      </p:pic>
      <p:sp>
        <p:nvSpPr>
          <p:cNvPr id="14" name="TextBox 13">
            <a:extLst>
              <a:ext uri="{FF2B5EF4-FFF2-40B4-BE49-F238E27FC236}">
                <a16:creationId xmlns:a16="http://schemas.microsoft.com/office/drawing/2014/main" id="{3EA9D383-7E2F-F949-BD5C-22F30006BFB3}"/>
              </a:ext>
            </a:extLst>
          </p:cNvPr>
          <p:cNvSpPr txBox="1"/>
          <p:nvPr/>
        </p:nvSpPr>
        <p:spPr>
          <a:xfrm>
            <a:off x="1791878" y="529682"/>
            <a:ext cx="9453681" cy="707886"/>
          </a:xfrm>
          <a:prstGeom prst="rect">
            <a:avLst/>
          </a:prstGeom>
          <a:noFill/>
        </p:spPr>
        <p:txBody>
          <a:bodyPr wrap="square">
            <a:spAutoFit/>
          </a:bodyPr>
          <a:lstStyle/>
          <a:p>
            <a:pPr algn="ctr"/>
            <a:r>
              <a:rPr lang="lt-LT" sz="4000" dirty="0">
                <a:solidFill>
                  <a:srgbClr val="434244"/>
                </a:solidFill>
                <a:latin typeface="Arial" panose="020B0604020202020204" pitchFamily="34" charset="0"/>
                <a:cs typeface="Arial" panose="020B0604020202020204" pitchFamily="34" charset="0"/>
              </a:rPr>
              <a:t>Užimtumo tarnyboje taikomos priemonės</a:t>
            </a:r>
            <a:endParaRPr lang="en-LT" sz="4000" dirty="0"/>
          </a:p>
        </p:txBody>
      </p:sp>
      <p:grpSp>
        <p:nvGrpSpPr>
          <p:cNvPr id="10" name="Group 9">
            <a:extLst>
              <a:ext uri="{FF2B5EF4-FFF2-40B4-BE49-F238E27FC236}">
                <a16:creationId xmlns:a16="http://schemas.microsoft.com/office/drawing/2014/main" id="{2C4F40A7-6A02-6841-B668-70EBDC1AA587}"/>
              </a:ext>
            </a:extLst>
          </p:cNvPr>
          <p:cNvGrpSpPr/>
          <p:nvPr/>
        </p:nvGrpSpPr>
        <p:grpSpPr>
          <a:xfrm>
            <a:off x="0" y="315417"/>
            <a:ext cx="2242952" cy="5864712"/>
            <a:chOff x="-12370" y="1029501"/>
            <a:chExt cx="2242952" cy="5864712"/>
          </a:xfrm>
        </p:grpSpPr>
        <p:pic>
          <p:nvPicPr>
            <p:cNvPr id="18" name="Picture 17">
              <a:extLst>
                <a:ext uri="{FF2B5EF4-FFF2-40B4-BE49-F238E27FC236}">
                  <a16:creationId xmlns:a16="http://schemas.microsoft.com/office/drawing/2014/main" id="{D5AB8CB7-517D-BC40-A8DD-F49887448A7D}"/>
                </a:ext>
              </a:extLst>
            </p:cNvPr>
            <p:cNvPicPr>
              <a:picLocks noChangeAspect="1"/>
            </p:cNvPicPr>
            <p:nvPr/>
          </p:nvPicPr>
          <p:blipFill rotWithShape="1">
            <a:blip r:embed="rId4"/>
            <a:srcRect l="-52845" t="39401" r="50000" b="-28902"/>
            <a:stretch/>
          </p:blipFill>
          <p:spPr>
            <a:xfrm rot="10800000">
              <a:off x="36" y="5641413"/>
              <a:ext cx="2230546" cy="1252800"/>
            </a:xfrm>
            <a:prstGeom prst="rect">
              <a:avLst/>
            </a:prstGeom>
          </p:spPr>
        </p:pic>
        <p:pic>
          <p:nvPicPr>
            <p:cNvPr id="15" name="Picture 14" descr="A person holding a microphone&#10;&#10;Description automatically generated">
              <a:extLst>
                <a:ext uri="{FF2B5EF4-FFF2-40B4-BE49-F238E27FC236}">
                  <a16:creationId xmlns:a16="http://schemas.microsoft.com/office/drawing/2014/main" id="{85712AA1-730C-1741-B692-F24D1EFF48EF}"/>
                </a:ext>
              </a:extLst>
            </p:cNvPr>
            <p:cNvPicPr>
              <a:picLocks noChangeAspect="1"/>
            </p:cNvPicPr>
            <p:nvPr/>
          </p:nvPicPr>
          <p:blipFill rotWithShape="1">
            <a:blip r:embed="rId5"/>
            <a:srcRect l="41524"/>
            <a:stretch/>
          </p:blipFill>
          <p:spPr>
            <a:xfrm>
              <a:off x="-12370" y="1029501"/>
              <a:ext cx="1707101" cy="1048681"/>
            </a:xfrm>
            <a:prstGeom prst="rect">
              <a:avLst/>
            </a:prstGeom>
          </p:spPr>
        </p:pic>
      </p:grpSp>
      <p:graphicFrame>
        <p:nvGraphicFramePr>
          <p:cNvPr id="2" name="Diagrama 1">
            <a:extLst>
              <a:ext uri="{FF2B5EF4-FFF2-40B4-BE49-F238E27FC236}">
                <a16:creationId xmlns:a16="http://schemas.microsoft.com/office/drawing/2014/main" id="{0E8F099D-6214-0A55-B904-DEA701887883}"/>
              </a:ext>
            </a:extLst>
          </p:cNvPr>
          <p:cNvGraphicFramePr/>
          <p:nvPr>
            <p:extLst>
              <p:ext uri="{D42A27DB-BD31-4B8C-83A1-F6EECF244321}">
                <p14:modId xmlns:p14="http://schemas.microsoft.com/office/powerpoint/2010/main" val="1129896938"/>
              </p:ext>
            </p:extLst>
          </p:nvPr>
        </p:nvGraphicFramePr>
        <p:xfrm>
          <a:off x="1641783" y="2678758"/>
          <a:ext cx="3793473" cy="254163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Ovalas 2">
            <a:extLst>
              <a:ext uri="{FF2B5EF4-FFF2-40B4-BE49-F238E27FC236}">
                <a16:creationId xmlns:a16="http://schemas.microsoft.com/office/drawing/2014/main" id="{832DC0D9-579A-53CD-698D-9D8111C302D1}"/>
              </a:ext>
            </a:extLst>
          </p:cNvPr>
          <p:cNvSpPr/>
          <p:nvPr/>
        </p:nvSpPr>
        <p:spPr>
          <a:xfrm>
            <a:off x="125390" y="3052764"/>
            <a:ext cx="1819458" cy="1793631"/>
          </a:xfrm>
          <a:prstGeom prst="ellipse">
            <a:avLst/>
          </a:prstGeom>
          <a:ln w="25400">
            <a:solidFill>
              <a:srgbClr val="7BB6F7"/>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lt-LT"/>
          </a:p>
        </p:txBody>
      </p:sp>
      <p:sp>
        <p:nvSpPr>
          <p:cNvPr id="4" name="TextBox 3">
            <a:extLst>
              <a:ext uri="{FF2B5EF4-FFF2-40B4-BE49-F238E27FC236}">
                <a16:creationId xmlns:a16="http://schemas.microsoft.com/office/drawing/2014/main" id="{76DA9392-7A7A-8AC0-6C55-0014006320A9}"/>
              </a:ext>
            </a:extLst>
          </p:cNvPr>
          <p:cNvSpPr txBox="1"/>
          <p:nvPr/>
        </p:nvSpPr>
        <p:spPr>
          <a:xfrm>
            <a:off x="410332" y="3441747"/>
            <a:ext cx="1249573" cy="1015663"/>
          </a:xfrm>
          <a:prstGeom prst="rect">
            <a:avLst/>
          </a:prstGeom>
          <a:noFill/>
        </p:spPr>
        <p:txBody>
          <a:bodyPr wrap="square" rtlCol="0">
            <a:spAutoFit/>
          </a:bodyPr>
          <a:lstStyle/>
          <a:p>
            <a:pPr algn="ctr"/>
            <a:r>
              <a:rPr lang="lt-LT" sz="1500" dirty="0">
                <a:solidFill>
                  <a:srgbClr val="434244"/>
                </a:solidFill>
                <a:latin typeface="Arial" panose="020B0604020202020204" pitchFamily="34" charset="0"/>
                <a:cs typeface="Arial" panose="020B0604020202020204" pitchFamily="34" charset="0"/>
              </a:rPr>
              <a:t>Aktyvios darbo rinkos politikos priemonės</a:t>
            </a:r>
          </a:p>
        </p:txBody>
      </p:sp>
      <p:graphicFrame>
        <p:nvGraphicFramePr>
          <p:cNvPr id="6" name="Diagrama 5">
            <a:extLst>
              <a:ext uri="{FF2B5EF4-FFF2-40B4-BE49-F238E27FC236}">
                <a16:creationId xmlns:a16="http://schemas.microsoft.com/office/drawing/2014/main" id="{587AF6D4-9590-B289-64BD-1D3939DB6125}"/>
              </a:ext>
            </a:extLst>
          </p:cNvPr>
          <p:cNvGraphicFramePr/>
          <p:nvPr>
            <p:extLst>
              <p:ext uri="{D42A27DB-BD31-4B8C-83A1-F6EECF244321}">
                <p14:modId xmlns:p14="http://schemas.microsoft.com/office/powerpoint/2010/main" val="1148877175"/>
              </p:ext>
            </p:extLst>
          </p:nvPr>
        </p:nvGraphicFramePr>
        <p:xfrm>
          <a:off x="5435256" y="2007910"/>
          <a:ext cx="6631354" cy="3930732"/>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3467441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E19E9A41-9055-9139-343F-A1DA0FC8F411}"/>
              </a:ext>
            </a:extLst>
          </p:cNvPr>
          <p:cNvSpPr>
            <a:spLocks noGrp="1"/>
          </p:cNvSpPr>
          <p:nvPr>
            <p:ph type="title"/>
          </p:nvPr>
        </p:nvSpPr>
        <p:spPr/>
        <p:txBody>
          <a:bodyPr/>
          <a:lstStyle/>
          <a:p>
            <a:pPr algn="ctr"/>
            <a:r>
              <a:rPr lang="lt-LT" dirty="0"/>
              <a:t>2025 metų darbo rinka: kodėl traukiasi vyresnieji?</a:t>
            </a:r>
          </a:p>
        </p:txBody>
      </p:sp>
      <p:sp>
        <p:nvSpPr>
          <p:cNvPr id="3" name="Turinio vietos rezervavimo ženklas 2">
            <a:extLst>
              <a:ext uri="{FF2B5EF4-FFF2-40B4-BE49-F238E27FC236}">
                <a16:creationId xmlns:a16="http://schemas.microsoft.com/office/drawing/2014/main" id="{3EDB708F-39E1-A209-F0D8-81E818A1CFF0}"/>
              </a:ext>
            </a:extLst>
          </p:cNvPr>
          <p:cNvSpPr>
            <a:spLocks noGrp="1"/>
          </p:cNvSpPr>
          <p:nvPr>
            <p:ph idx="1"/>
          </p:nvPr>
        </p:nvSpPr>
        <p:spPr/>
        <p:txBody>
          <a:bodyPr>
            <a:normAutofit fontScale="92500" lnSpcReduction="10000"/>
          </a:bodyPr>
          <a:lstStyle/>
          <a:p>
            <a:r>
              <a:rPr lang="lt-LT" dirty="0"/>
              <a:t>Užimtumo tarnyba surengė darbingo amžiaus 50 m.+ gyventojų apklausą („Vilmorus“ atliktas tyrimas):</a:t>
            </a:r>
          </a:p>
          <a:p>
            <a:r>
              <a:rPr lang="lt-LT" dirty="0"/>
              <a:t>Lietuvoje nedirbančių 50+ klientų skaičius sudaro daugiau nei trečdalį (60 tūkst.).</a:t>
            </a:r>
          </a:p>
          <a:p>
            <a:r>
              <a:rPr lang="lt-LT" dirty="0"/>
              <a:t>Didžioji dalis 50-64 m. apklaustųjų yra patenkinti savo darbu. Juos motyvuoja finansinis stabilumas ir džiaugiasi gera arba vidutine sveikata. Daugiausia patenkintų – tarp turinčių aukštąjį išsilavinimą (77 proc.).</a:t>
            </a:r>
          </a:p>
          <a:p>
            <a:r>
              <a:rPr lang="lt-LT" dirty="0"/>
              <a:t>Vyresnių žmonių diskriminacija – beveik trečdalis ją patiria įsidarbinant, daugiausiai – 60-64 m. (36 proc.). 46 proc. nurodė, kad darbdavių požiūris į vyresnio amžiaus darbuotojus yra neigiamas, ypač tai pabrėžė darbo ieškantieji (84 proc.).</a:t>
            </a:r>
          </a:p>
          <a:p>
            <a:endParaRPr lang="lt-LT" dirty="0"/>
          </a:p>
        </p:txBody>
      </p:sp>
      <p:pic>
        <p:nvPicPr>
          <p:cNvPr id="5" name="Paveikslėlis 4">
            <a:extLst>
              <a:ext uri="{FF2B5EF4-FFF2-40B4-BE49-F238E27FC236}">
                <a16:creationId xmlns:a16="http://schemas.microsoft.com/office/drawing/2014/main" id="{64223B15-2C7B-9985-1D7C-E630197DC7BD}"/>
              </a:ext>
            </a:extLst>
          </p:cNvPr>
          <p:cNvPicPr>
            <a:picLocks noChangeAspect="1"/>
          </p:cNvPicPr>
          <p:nvPr/>
        </p:nvPicPr>
        <p:blipFill>
          <a:blip r:embed="rId2"/>
          <a:stretch>
            <a:fillRect/>
          </a:stretch>
        </p:blipFill>
        <p:spPr>
          <a:xfrm>
            <a:off x="11586470" y="271345"/>
            <a:ext cx="353599" cy="627942"/>
          </a:xfrm>
          <a:prstGeom prst="rect">
            <a:avLst/>
          </a:prstGeom>
        </p:spPr>
      </p:pic>
    </p:spTree>
    <p:extLst>
      <p:ext uri="{BB962C8B-B14F-4D97-AF65-F5344CB8AC3E}">
        <p14:creationId xmlns:p14="http://schemas.microsoft.com/office/powerpoint/2010/main" val="795733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2B3C2EB-DF0D-1351-99CD-CD9FC3B1465A}"/>
              </a:ext>
            </a:extLst>
          </p:cNvPr>
          <p:cNvSpPr>
            <a:spLocks noGrp="1"/>
          </p:cNvSpPr>
          <p:nvPr>
            <p:ph type="title"/>
          </p:nvPr>
        </p:nvSpPr>
        <p:spPr/>
        <p:txBody>
          <a:bodyPr/>
          <a:lstStyle/>
          <a:p>
            <a:pPr algn="ctr"/>
            <a:r>
              <a:rPr lang="lt-LT" dirty="0"/>
              <a:t>Įdarbinti žmones, turinčius negalią</a:t>
            </a:r>
          </a:p>
        </p:txBody>
      </p:sp>
      <p:sp>
        <p:nvSpPr>
          <p:cNvPr id="3" name="Turinio vietos rezervavimo ženklas 2">
            <a:extLst>
              <a:ext uri="{FF2B5EF4-FFF2-40B4-BE49-F238E27FC236}">
                <a16:creationId xmlns:a16="http://schemas.microsoft.com/office/drawing/2014/main" id="{F66521B5-08C3-1844-191C-23391CD047AA}"/>
              </a:ext>
            </a:extLst>
          </p:cNvPr>
          <p:cNvSpPr>
            <a:spLocks noGrp="1"/>
          </p:cNvSpPr>
          <p:nvPr>
            <p:ph idx="1"/>
          </p:nvPr>
        </p:nvSpPr>
        <p:spPr/>
        <p:txBody>
          <a:bodyPr>
            <a:normAutofit fontScale="70000" lnSpcReduction="20000"/>
          </a:bodyPr>
          <a:lstStyle/>
          <a:p>
            <a:r>
              <a:rPr lang="lt-LT" dirty="0"/>
              <a:t>Šių metų lapkritį Lietuvoje jų buvo registruota 2,1 proc. daugiau nei prieš metus –11,6 tūkst. Nuosekliai auga įdarbinimas po suteiktų Užimtumo tarnybos paslaugų: šiemet žmonių su negalia įdarbinta 11 proc. daugiau nei 2024 m. ir 14 proc. daugiau nei 2023 m.</a:t>
            </a:r>
          </a:p>
          <a:p>
            <a:endParaRPr lang="lt-LT" dirty="0"/>
          </a:p>
          <a:p>
            <a:r>
              <a:rPr lang="lt-LT" dirty="0"/>
              <a:t>Įsidarbinti jiems padeda beveik 200 atvejo vadybininkų Užimtumo tarnyboje. Komanda nuolat mokosi, kaip atpažinti negalią ir bendrauti su šiais klientais. </a:t>
            </a:r>
          </a:p>
          <a:p>
            <a:endParaRPr lang="lt-LT" dirty="0"/>
          </a:p>
          <a:p>
            <a:r>
              <a:rPr lang="lt-LT" dirty="0"/>
              <a:t>Įmonėms finansinė valstybės parama yra labai svarbi – daugiau nei 70 proc. visų įdarbintų su negalia klientų buvo įdarbinti pasinaudojant subsidijomis, kurios kompensuoja darbdaviams galimas papildomas išlaidas ar pritaikymą darbo vietoje. Šios priemonės efektyvumas yra didelis – tik vienas iš 5 žmonių su negalia paramos laikotarpiu išeina iš darbo.</a:t>
            </a:r>
          </a:p>
          <a:p>
            <a:endParaRPr lang="lt-LT" dirty="0"/>
          </a:p>
          <a:p>
            <a:r>
              <a:rPr lang="lt-LT" dirty="0"/>
              <a:t>Tačiau Užimtumo tarnybos stebėsena rodo ir tai, kad iš 5,4 tūkst. žmonių su negalia, įsidarbinusių be valstybės paramos, 3,4 tūkst. pradėjo dirbti aukštos ar vidutinės kvalifikacijos darbus. Kasmet tarp dirbančiųjų daugėja mokytojų padėjėjų, reklamos, rinkodaros ir pardavimo, IT specialistų ar inžinerijos technikų.</a:t>
            </a:r>
          </a:p>
          <a:p>
            <a:endParaRPr lang="lt-LT" dirty="0"/>
          </a:p>
        </p:txBody>
      </p:sp>
      <p:pic>
        <p:nvPicPr>
          <p:cNvPr id="4" name="Paveikslėlis 3">
            <a:extLst>
              <a:ext uri="{FF2B5EF4-FFF2-40B4-BE49-F238E27FC236}">
                <a16:creationId xmlns:a16="http://schemas.microsoft.com/office/drawing/2014/main" id="{46726F71-34CB-F7F1-8859-240B3BD74F07}"/>
              </a:ext>
            </a:extLst>
          </p:cNvPr>
          <p:cNvPicPr>
            <a:picLocks noChangeAspect="1"/>
          </p:cNvPicPr>
          <p:nvPr/>
        </p:nvPicPr>
        <p:blipFill>
          <a:blip r:embed="rId2"/>
          <a:stretch>
            <a:fillRect/>
          </a:stretch>
        </p:blipFill>
        <p:spPr>
          <a:xfrm>
            <a:off x="11485987" y="365125"/>
            <a:ext cx="353599" cy="627942"/>
          </a:xfrm>
          <a:prstGeom prst="rect">
            <a:avLst/>
          </a:prstGeom>
        </p:spPr>
      </p:pic>
    </p:spTree>
    <p:extLst>
      <p:ext uri="{BB962C8B-B14F-4D97-AF65-F5344CB8AC3E}">
        <p14:creationId xmlns:p14="http://schemas.microsoft.com/office/powerpoint/2010/main" val="92962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892D218-79CA-31FE-3B40-62813FF0E371}"/>
              </a:ext>
            </a:extLst>
          </p:cNvPr>
          <p:cNvSpPr>
            <a:spLocks noGrp="1"/>
          </p:cNvSpPr>
          <p:nvPr>
            <p:ph type="title"/>
          </p:nvPr>
        </p:nvSpPr>
        <p:spPr>
          <a:xfrm>
            <a:off x="717620" y="556044"/>
            <a:ext cx="10515600" cy="1325563"/>
          </a:xfrm>
        </p:spPr>
        <p:txBody>
          <a:bodyPr/>
          <a:lstStyle/>
          <a:p>
            <a:pPr algn="ctr"/>
            <a:r>
              <a:rPr lang="lt-LT" dirty="0"/>
              <a:t>2025 metų darbo rinka: jaunimas – be išsilavinimo</a:t>
            </a:r>
          </a:p>
        </p:txBody>
      </p:sp>
      <p:sp>
        <p:nvSpPr>
          <p:cNvPr id="3" name="Turinio vietos rezervavimo ženklas 2">
            <a:extLst>
              <a:ext uri="{FF2B5EF4-FFF2-40B4-BE49-F238E27FC236}">
                <a16:creationId xmlns:a16="http://schemas.microsoft.com/office/drawing/2014/main" id="{A4CC46CB-DC20-88C4-B272-D1A346DAFDB8}"/>
              </a:ext>
            </a:extLst>
          </p:cNvPr>
          <p:cNvSpPr>
            <a:spLocks noGrp="1"/>
          </p:cNvSpPr>
          <p:nvPr>
            <p:ph idx="1"/>
          </p:nvPr>
        </p:nvSpPr>
        <p:spPr>
          <a:xfrm>
            <a:off x="838200" y="2247656"/>
            <a:ext cx="10515600" cy="4351338"/>
          </a:xfrm>
        </p:spPr>
        <p:txBody>
          <a:bodyPr/>
          <a:lstStyle/>
          <a:p>
            <a:r>
              <a:rPr lang="lt-LT" dirty="0"/>
              <a:t>Nedirba 32 tūkst. 16-29 metų jaunuolių (20,1 proc. UŽT klientų).</a:t>
            </a:r>
          </a:p>
          <a:p>
            <a:r>
              <a:rPr lang="lt-LT" dirty="0"/>
              <a:t>Į darbo rinką šiemet įsiliejo 63,8 tūkst. jaunų žmonių – 5,3 tūkst. daugiau nei pernai tokiu pat laikotarpiu.</a:t>
            </a:r>
          </a:p>
          <a:p>
            <a:r>
              <a:rPr lang="lt-LT" dirty="0"/>
              <a:t>Nedirbantis ir nesimokantis jaunimas kelia nerimą. </a:t>
            </a:r>
          </a:p>
          <a:p>
            <a:r>
              <a:rPr lang="lt-LT" dirty="0"/>
              <a:t>16,3 tūkst. (52,9 proc.) registruotų jaunuolių – neįgiję profesinio ar aukštojo išsilavinimo. </a:t>
            </a:r>
          </a:p>
          <a:p>
            <a:pPr marL="0" indent="0">
              <a:buNone/>
            </a:pPr>
            <a:endParaRPr lang="lt-LT" dirty="0"/>
          </a:p>
        </p:txBody>
      </p:sp>
      <p:pic>
        <p:nvPicPr>
          <p:cNvPr id="4" name="Paveikslėlis 3">
            <a:extLst>
              <a:ext uri="{FF2B5EF4-FFF2-40B4-BE49-F238E27FC236}">
                <a16:creationId xmlns:a16="http://schemas.microsoft.com/office/drawing/2014/main" id="{F347E72B-4704-C097-9741-4982C78D6EF0}"/>
              </a:ext>
            </a:extLst>
          </p:cNvPr>
          <p:cNvPicPr>
            <a:picLocks noChangeAspect="1"/>
          </p:cNvPicPr>
          <p:nvPr/>
        </p:nvPicPr>
        <p:blipFill>
          <a:blip r:embed="rId2"/>
          <a:stretch>
            <a:fillRect/>
          </a:stretch>
        </p:blipFill>
        <p:spPr>
          <a:xfrm>
            <a:off x="11546277" y="242073"/>
            <a:ext cx="353599" cy="627942"/>
          </a:xfrm>
          <a:prstGeom prst="rect">
            <a:avLst/>
          </a:prstGeom>
        </p:spPr>
      </p:pic>
    </p:spTree>
    <p:extLst>
      <p:ext uri="{BB962C8B-B14F-4D97-AF65-F5344CB8AC3E}">
        <p14:creationId xmlns:p14="http://schemas.microsoft.com/office/powerpoint/2010/main" val="3788203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B1A2A-4ABC-77FD-716E-69D7D500ABA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CFBE5D5-5F1C-2950-1E2C-E0B8FDA42A53}"/>
              </a:ext>
            </a:extLst>
          </p:cNvPr>
          <p:cNvSpPr txBox="1"/>
          <p:nvPr/>
        </p:nvSpPr>
        <p:spPr>
          <a:xfrm>
            <a:off x="1274416" y="1859340"/>
            <a:ext cx="9453681" cy="1446550"/>
          </a:xfrm>
          <a:prstGeom prst="rect">
            <a:avLst/>
          </a:prstGeom>
          <a:noFill/>
        </p:spPr>
        <p:txBody>
          <a:bodyPr wrap="square">
            <a:spAutoFit/>
          </a:bodyPr>
          <a:lstStyle/>
          <a:p>
            <a:pPr algn="ctr"/>
            <a:r>
              <a:rPr lang="lt-LT" sz="4000" dirty="0">
                <a:latin typeface="Arial" panose="020B0604020202020204" pitchFamily="34" charset="0"/>
                <a:cs typeface="Arial" panose="020B0604020202020204" pitchFamily="34" charset="0"/>
              </a:rPr>
              <a:t>Dėkoju už dėmesį</a:t>
            </a:r>
          </a:p>
          <a:p>
            <a:pPr algn="ctr"/>
            <a:endParaRPr lang="lt-LT" sz="4800" dirty="0">
              <a:latin typeface="Arial" panose="020B0604020202020204" pitchFamily="34" charset="0"/>
              <a:cs typeface="Arial" panose="020B0604020202020204" pitchFamily="34" charset="0"/>
            </a:endParaRPr>
          </a:p>
        </p:txBody>
      </p:sp>
      <p:grpSp>
        <p:nvGrpSpPr>
          <p:cNvPr id="2" name="Group 18">
            <a:extLst>
              <a:ext uri="{FF2B5EF4-FFF2-40B4-BE49-F238E27FC236}">
                <a16:creationId xmlns:a16="http://schemas.microsoft.com/office/drawing/2014/main" id="{63DE01B9-BFDA-A12A-81A0-BA0AC380B07D}"/>
              </a:ext>
            </a:extLst>
          </p:cNvPr>
          <p:cNvGrpSpPr/>
          <p:nvPr/>
        </p:nvGrpSpPr>
        <p:grpSpPr>
          <a:xfrm>
            <a:off x="-12370" y="816146"/>
            <a:ext cx="12216245" cy="6476387"/>
            <a:chOff x="-12370" y="816146"/>
            <a:chExt cx="12216245" cy="6476387"/>
          </a:xfrm>
        </p:grpSpPr>
        <p:grpSp>
          <p:nvGrpSpPr>
            <p:cNvPr id="3" name="Group 19">
              <a:extLst>
                <a:ext uri="{FF2B5EF4-FFF2-40B4-BE49-F238E27FC236}">
                  <a16:creationId xmlns:a16="http://schemas.microsoft.com/office/drawing/2014/main" id="{4ADDD54D-3511-D438-53C5-A177808FE52F}"/>
                </a:ext>
              </a:extLst>
            </p:cNvPr>
            <p:cNvGrpSpPr/>
            <p:nvPr/>
          </p:nvGrpSpPr>
          <p:grpSpPr>
            <a:xfrm>
              <a:off x="36" y="816146"/>
              <a:ext cx="12203839" cy="6476387"/>
              <a:chOff x="36" y="816146"/>
              <a:chExt cx="12203839" cy="6476387"/>
            </a:xfrm>
          </p:grpSpPr>
          <p:pic>
            <p:nvPicPr>
              <p:cNvPr id="8" name="Picture 33">
                <a:extLst>
                  <a:ext uri="{FF2B5EF4-FFF2-40B4-BE49-F238E27FC236}">
                    <a16:creationId xmlns:a16="http://schemas.microsoft.com/office/drawing/2014/main" id="{A01E3CCE-A69F-0B78-924C-1D10BAE6F924}"/>
                  </a:ext>
                </a:extLst>
              </p:cNvPr>
              <p:cNvPicPr>
                <a:picLocks noChangeAspect="1"/>
              </p:cNvPicPr>
              <p:nvPr/>
            </p:nvPicPr>
            <p:blipFill rotWithShape="1">
              <a:blip r:embed="rId3"/>
              <a:srcRect l="479" t="-9072" r="43752" b="9072"/>
              <a:stretch/>
            </p:blipFill>
            <p:spPr>
              <a:xfrm>
                <a:off x="10307782" y="816146"/>
                <a:ext cx="1896093" cy="3493795"/>
              </a:xfrm>
              <a:prstGeom prst="rect">
                <a:avLst/>
              </a:prstGeom>
            </p:spPr>
          </p:pic>
          <p:pic>
            <p:nvPicPr>
              <p:cNvPr id="9" name="Picture 34">
                <a:extLst>
                  <a:ext uri="{FF2B5EF4-FFF2-40B4-BE49-F238E27FC236}">
                    <a16:creationId xmlns:a16="http://schemas.microsoft.com/office/drawing/2014/main" id="{6FFD4D05-93D5-D623-CEBA-38DC023BE01F}"/>
                  </a:ext>
                </a:extLst>
              </p:cNvPr>
              <p:cNvPicPr>
                <a:picLocks noChangeAspect="1"/>
              </p:cNvPicPr>
              <p:nvPr/>
            </p:nvPicPr>
            <p:blipFill rotWithShape="1">
              <a:blip r:embed="rId4"/>
              <a:srcRect l="-52845" t="39401" r="50000" b="-28902"/>
              <a:stretch/>
            </p:blipFill>
            <p:spPr>
              <a:xfrm rot="10800000">
                <a:off x="36" y="5641413"/>
                <a:ext cx="2230546" cy="1252800"/>
              </a:xfrm>
              <a:prstGeom prst="rect">
                <a:avLst/>
              </a:prstGeom>
            </p:spPr>
          </p:pic>
          <p:pic>
            <p:nvPicPr>
              <p:cNvPr id="10" name="Picture 35">
                <a:extLst>
                  <a:ext uri="{FF2B5EF4-FFF2-40B4-BE49-F238E27FC236}">
                    <a16:creationId xmlns:a16="http://schemas.microsoft.com/office/drawing/2014/main" id="{58668340-4D99-B5C6-F898-CDB98E401B82}"/>
                  </a:ext>
                </a:extLst>
              </p:cNvPr>
              <p:cNvPicPr>
                <a:picLocks noChangeAspect="1"/>
              </p:cNvPicPr>
              <p:nvPr/>
            </p:nvPicPr>
            <p:blipFill rotWithShape="1">
              <a:blip r:embed="rId5"/>
              <a:srcRect l="42961"/>
              <a:stretch/>
            </p:blipFill>
            <p:spPr>
              <a:xfrm rot="10800000">
                <a:off x="10675748" y="4562015"/>
                <a:ext cx="1515588" cy="2730518"/>
              </a:xfrm>
              <a:prstGeom prst="rect">
                <a:avLst/>
              </a:prstGeom>
            </p:spPr>
          </p:pic>
        </p:grpSp>
        <p:pic>
          <p:nvPicPr>
            <p:cNvPr id="7" name="Picture 22" descr="A person holding a microphone&#10;&#10;Description automatically generated">
              <a:extLst>
                <a:ext uri="{FF2B5EF4-FFF2-40B4-BE49-F238E27FC236}">
                  <a16:creationId xmlns:a16="http://schemas.microsoft.com/office/drawing/2014/main" id="{F316CF45-DEDC-2004-6B75-5F75126F00CB}"/>
                </a:ext>
              </a:extLst>
            </p:cNvPr>
            <p:cNvPicPr>
              <a:picLocks noChangeAspect="1"/>
            </p:cNvPicPr>
            <p:nvPr/>
          </p:nvPicPr>
          <p:blipFill rotWithShape="1">
            <a:blip r:embed="rId6"/>
            <a:srcRect l="41524"/>
            <a:stretch/>
          </p:blipFill>
          <p:spPr>
            <a:xfrm>
              <a:off x="-12370" y="1029501"/>
              <a:ext cx="1707101" cy="1048681"/>
            </a:xfrm>
            <a:prstGeom prst="rect">
              <a:avLst/>
            </a:prstGeom>
          </p:spPr>
        </p:pic>
      </p:grpSp>
      <p:pic>
        <p:nvPicPr>
          <p:cNvPr id="11" name="Paveikslėlis 10">
            <a:extLst>
              <a:ext uri="{FF2B5EF4-FFF2-40B4-BE49-F238E27FC236}">
                <a16:creationId xmlns:a16="http://schemas.microsoft.com/office/drawing/2014/main" id="{600DCB2C-F2EB-2D5F-0283-BAA8763A6B8A}"/>
              </a:ext>
            </a:extLst>
          </p:cNvPr>
          <p:cNvPicPr>
            <a:picLocks noChangeAspect="1"/>
          </p:cNvPicPr>
          <p:nvPr/>
        </p:nvPicPr>
        <p:blipFill>
          <a:blip r:embed="rId7"/>
          <a:stretch>
            <a:fillRect/>
          </a:stretch>
        </p:blipFill>
        <p:spPr>
          <a:xfrm>
            <a:off x="5088501" y="3039446"/>
            <a:ext cx="2111581" cy="2139829"/>
          </a:xfrm>
          <a:prstGeom prst="rect">
            <a:avLst/>
          </a:prstGeom>
        </p:spPr>
      </p:pic>
      <p:pic>
        <p:nvPicPr>
          <p:cNvPr id="12" name="Paveikslėlis 11">
            <a:extLst>
              <a:ext uri="{FF2B5EF4-FFF2-40B4-BE49-F238E27FC236}">
                <a16:creationId xmlns:a16="http://schemas.microsoft.com/office/drawing/2014/main" id="{2E8884F9-9FEA-5061-171B-71FD984D5082}"/>
              </a:ext>
            </a:extLst>
          </p:cNvPr>
          <p:cNvPicPr>
            <a:picLocks noChangeAspect="1"/>
          </p:cNvPicPr>
          <p:nvPr/>
        </p:nvPicPr>
        <p:blipFill>
          <a:blip r:embed="rId8"/>
          <a:stretch>
            <a:fillRect/>
          </a:stretch>
        </p:blipFill>
        <p:spPr>
          <a:xfrm>
            <a:off x="11543252" y="250102"/>
            <a:ext cx="353599" cy="627942"/>
          </a:xfrm>
          <a:prstGeom prst="rect">
            <a:avLst/>
          </a:prstGeom>
        </p:spPr>
      </p:pic>
    </p:spTree>
    <p:extLst>
      <p:ext uri="{BB962C8B-B14F-4D97-AF65-F5344CB8AC3E}">
        <p14:creationId xmlns:p14="http://schemas.microsoft.com/office/powerpoint/2010/main" val="2892115820"/>
      </p:ext>
    </p:extLst>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66ad46dd-f7c7-43aa-9c22-1b7ad782ac3b}" enabled="1" method="Privileged" siteId="{ba0f5621-abfd-470f-adc9-da21d4cc1825}" removed="0"/>
</clbl:labelList>
</file>

<file path=docProps/app.xml><?xml version="1.0" encoding="utf-8"?>
<Properties xmlns="http://schemas.openxmlformats.org/officeDocument/2006/extended-properties" xmlns:vt="http://schemas.openxmlformats.org/officeDocument/2006/docPropsVTypes">
  <TotalTime>4699</TotalTime>
  <Words>1538</Words>
  <Application>Microsoft Office PowerPoint</Application>
  <PresentationFormat>Plačiaekranė</PresentationFormat>
  <Paragraphs>146</Paragraphs>
  <Slides>20</Slides>
  <Notes>9</Notes>
  <HiddenSlides>0</HiddenSlides>
  <MMClips>0</MMClips>
  <ScaleCrop>false</ScaleCrop>
  <HeadingPairs>
    <vt:vector size="6" baseType="variant">
      <vt:variant>
        <vt:lpstr>Naudojami šriftai</vt:lpstr>
      </vt:variant>
      <vt:variant>
        <vt:i4>4</vt:i4>
      </vt:variant>
      <vt:variant>
        <vt:lpstr>Tema</vt:lpstr>
      </vt:variant>
      <vt:variant>
        <vt:i4>1</vt:i4>
      </vt:variant>
      <vt:variant>
        <vt:lpstr>Skaidrių pavadinimai</vt:lpstr>
      </vt:variant>
      <vt:variant>
        <vt:i4>20</vt:i4>
      </vt:variant>
    </vt:vector>
  </HeadingPairs>
  <TitlesOfParts>
    <vt:vector size="25" baseType="lpstr">
      <vt:lpstr>Aptos</vt:lpstr>
      <vt:lpstr>Aptos Display</vt:lpstr>
      <vt:lpstr>Arial</vt:lpstr>
      <vt:lpstr>Calibri</vt:lpstr>
      <vt:lpstr>„Office“ tema</vt:lpstr>
      <vt:lpstr>Asmenų su negalia  situacija darbo rinkoje  </vt:lpstr>
      <vt:lpstr>Palangos skyrius. Kas mes?</vt:lpstr>
      <vt:lpstr>Užregistruota darbo ieškančių asmenų </vt:lpstr>
      <vt:lpstr>„PowerPoint“ pateiktis</vt:lpstr>
      <vt:lpstr>„PowerPoint“ pateiktis</vt:lpstr>
      <vt:lpstr>„PowerPoint“ pateiktis</vt:lpstr>
      <vt:lpstr>„PowerPoint“ pateiktis</vt:lpstr>
      <vt:lpstr>„PowerPoint“ pateiktis</vt:lpstr>
      <vt:lpstr>Užimtumo tarnyboje registruotų Palangos m. sav. bedarbių portretas 2025-12-01</vt:lpstr>
      <vt:lpstr>Įdarbinimas</vt:lpstr>
      <vt:lpstr>Užimtumo tarnyboje registruotų Palangos m. sav. asmenų su negalia portretas</vt:lpstr>
      <vt:lpstr>Ieškantys darbo asmenys pagal negalios tipą Palangos m. sav. 2025-12-01 proc.</vt:lpstr>
      <vt:lpstr>Kokio darbo ieško mūsų klientai? </vt:lpstr>
      <vt:lpstr>Registruojamos laisvos darbo vietos Palangos m. sav. asmenims su negalia</vt:lpstr>
      <vt:lpstr>„PowerPoint“ pateiktis</vt:lpstr>
      <vt:lpstr>„PowerPoint“ pateiktis</vt:lpstr>
      <vt:lpstr>2025 metų darbo rinka: kodėl traukiasi vyresnieji?</vt:lpstr>
      <vt:lpstr>Įdarbinti žmones, turinčius negalią</vt:lpstr>
      <vt:lpstr>2025 metų darbo rinka: jaunimas – be išsilavinimo</vt:lpstr>
      <vt:lpstr>„PowerPoint“ pateiktis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Repšytė</dc:creator>
  <cp:lastModifiedBy>Rasa Piekienė</cp:lastModifiedBy>
  <cp:revision>3</cp:revision>
  <dcterms:created xsi:type="dcterms:W3CDTF">2025-11-04T05:36:03Z</dcterms:created>
  <dcterms:modified xsi:type="dcterms:W3CDTF">2025-12-18T09:11:02Z</dcterms:modified>
</cp:coreProperties>
</file>